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43"/>
  </p:notesMasterIdLst>
  <p:sldIdLst>
    <p:sldId id="297" r:id="rId3"/>
    <p:sldId id="298" r:id="rId4"/>
    <p:sldId id="258" r:id="rId5"/>
    <p:sldId id="259" r:id="rId6"/>
    <p:sldId id="260" r:id="rId7"/>
    <p:sldId id="261" r:id="rId8"/>
    <p:sldId id="262" r:id="rId9"/>
    <p:sldId id="296"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9" d="100"/>
          <a:sy n="79" d="100"/>
        </p:scale>
        <p:origin x="-978" y="-78"/>
      </p:cViewPr>
      <p:guideLst>
        <p:guide orient="horz" pos="2160"/>
        <p:guide pos="2880"/>
      </p:guideLst>
    </p:cSldViewPr>
  </p:slideViewPr>
  <p:notesTextViewPr>
    <p:cViewPr>
      <p:scale>
        <a:sx n="1" d="1"/>
        <a:sy n="1" d="1"/>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4FA891-E2EA-4814-9B3F-857291B89DC0}" type="datetimeFigureOut">
              <a:rPr lang="en-US" smtClean="0"/>
              <a:pPr/>
              <a:t>12/24/2016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78652A-04B7-4474-B297-9E59BDF6BDEA}" type="slidenum">
              <a:rPr lang="en-US" smtClean="0"/>
              <a:pPr/>
              <a:t>‹#›</a:t>
            </a:fld>
            <a:endParaRPr lang="en-US"/>
          </a:p>
        </p:txBody>
      </p:sp>
    </p:spTree>
    <p:extLst>
      <p:ext uri="{BB962C8B-B14F-4D97-AF65-F5344CB8AC3E}">
        <p14:creationId xmlns="" xmlns:p14="http://schemas.microsoft.com/office/powerpoint/2010/main" val="1437919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8652A-04B7-4474-B297-9E59BDF6BDEA}" type="slidenum">
              <a:rPr lang="en-US" smtClean="0"/>
              <a:pPr/>
              <a:t>2</a:t>
            </a:fld>
            <a:endParaRPr lang="en-US"/>
          </a:p>
        </p:txBody>
      </p:sp>
    </p:spTree>
    <p:extLst>
      <p:ext uri="{BB962C8B-B14F-4D97-AF65-F5344CB8AC3E}">
        <p14:creationId xmlns="" xmlns:p14="http://schemas.microsoft.com/office/powerpoint/2010/main" val="2037403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8652A-04B7-4474-B297-9E59BDF6BDEA}" type="slidenum">
              <a:rPr lang="en-US" smtClean="0"/>
              <a:pPr/>
              <a:t>5</a:t>
            </a:fld>
            <a:endParaRPr lang="en-US"/>
          </a:p>
        </p:txBody>
      </p:sp>
    </p:spTree>
    <p:extLst>
      <p:ext uri="{BB962C8B-B14F-4D97-AF65-F5344CB8AC3E}">
        <p14:creationId xmlns="" xmlns:p14="http://schemas.microsoft.com/office/powerpoint/2010/main" val="2791484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8652A-04B7-4474-B297-9E59BDF6BDEA}" type="slidenum">
              <a:rPr lang="en-US" smtClean="0"/>
              <a:pPr/>
              <a:t>6</a:t>
            </a:fld>
            <a:endParaRPr lang="en-US"/>
          </a:p>
        </p:txBody>
      </p:sp>
    </p:spTree>
    <p:extLst>
      <p:ext uri="{BB962C8B-B14F-4D97-AF65-F5344CB8AC3E}">
        <p14:creationId xmlns="" xmlns:p14="http://schemas.microsoft.com/office/powerpoint/2010/main" val="391768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7C3DB8F-8B8D-4C99-968A-C4A8E24BF36D}" type="slidenum">
              <a:rPr lang="en-US" smtClean="0"/>
              <a:pPr/>
              <a:t>37</a:t>
            </a:fld>
            <a:endParaRPr lang="en-US"/>
          </a:p>
        </p:txBody>
      </p:sp>
    </p:spTree>
    <p:extLst>
      <p:ext uri="{BB962C8B-B14F-4D97-AF65-F5344CB8AC3E}">
        <p14:creationId xmlns="" xmlns:p14="http://schemas.microsoft.com/office/powerpoint/2010/main" val="69752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78652A-04B7-4474-B297-9E59BDF6BDEA}" type="slidenum">
              <a:rPr lang="en-US" smtClean="0"/>
              <a:pPr/>
              <a:t>39</a:t>
            </a:fld>
            <a:endParaRPr lang="en-US"/>
          </a:p>
        </p:txBody>
      </p:sp>
    </p:spTree>
    <p:extLst>
      <p:ext uri="{BB962C8B-B14F-4D97-AF65-F5344CB8AC3E}">
        <p14:creationId xmlns="" xmlns:p14="http://schemas.microsoft.com/office/powerpoint/2010/main" val="629119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08593E-DF2F-443A-9C53-3226F1BE8CE2}"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2970171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EBE5AD-422B-4F90-8F34-08549A30D821}"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3635451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2BBEA9-8161-4F72-80D7-9C01FD47D0D4}"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2587389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C65F19-1B15-4445-BAB3-33673976A19E}"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378643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42BA36-8F3A-4647-8A8B-E64AD515E592}"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2671910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CCF380-C49C-4903-A540-3F4B97677FAB}"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3187768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44E631-F8D7-4DE6-B30B-60AA715EAF17}" type="datetime1">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3644258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F4CB6D-2CC4-41FF-863C-843EB5EA5F8A}" type="datetime1">
              <a:rPr lang="en-US" smtClean="0"/>
              <a:pPr/>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318161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B758C7-9F67-43E4-BF88-241EC8601416}" type="datetime1">
              <a:rPr lang="en-US" smtClean="0"/>
              <a:pPr/>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185173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87E14-4C5F-4D9F-8EE7-D0F7D393A3CC}" type="datetime1">
              <a:rPr lang="en-US" smtClean="0"/>
              <a:pPr/>
              <a:t>12/24/2016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605406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C5E3D7-8F39-477D-A47C-8B78D4571366}" type="datetime1">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2698959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70147E-40AD-412A-9C21-804A3DD5DA9A}"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37451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65C1E7-BC7E-4B45-A12D-F7DBD0419764}" type="datetime1">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2511338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0C3513-C2AB-4D59-BF91-1F7D330369A5}"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411639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015934-BCE8-44AB-8F91-7A4BA3A72AE7}"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327386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B45D47-9EB0-4E2C-8D9C-FB1239827A77}" type="datetime1">
              <a:rPr lang="en-US" smtClean="0"/>
              <a:pPr/>
              <a:t>12/24/2016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1895515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BD2805-D37D-4ED3-8910-ACAF27DA3A54}" type="datetime1">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2430276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ED7974F-28FE-4724-BEC0-08514C90E195}" type="datetime1">
              <a:rPr lang="en-US" smtClean="0"/>
              <a:pPr/>
              <a:t>12/24/2016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53645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A9C1E10-30FE-4150-8EF4-6722DD3B282F}" type="datetime1">
              <a:rPr lang="en-US" smtClean="0"/>
              <a:pPr/>
              <a:t>12/24/2016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382586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3060061" y="6461745"/>
            <a:ext cx="3023878" cy="335309"/>
          </a:xfrm>
          <a:prstGeom prst="rect">
            <a:avLst/>
          </a:prstGeom>
        </p:spPr>
      </p:pic>
    </p:spTree>
    <p:extLst>
      <p:ext uri="{BB962C8B-B14F-4D97-AF65-F5344CB8AC3E}">
        <p14:creationId xmlns="" xmlns:p14="http://schemas.microsoft.com/office/powerpoint/2010/main" val="3983740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9C27BC-0267-4190-8B4C-466AE426F683}" type="datetime1">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135725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7A61D1-1FD7-49F9-B1D3-42B4FE25E355}" type="datetime1">
              <a:rPr lang="en-US" smtClean="0"/>
              <a:pPr/>
              <a:t>12/24/2016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173456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23000">
              <a:srgbClr val="92D050"/>
            </a:gs>
            <a:gs pos="69000">
              <a:srgbClr val="0070C0"/>
            </a:gs>
            <a:gs pos="97000">
              <a:srgbClr val="7030A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1868C5-4D27-4DFF-804B-F913F6A2B52B}" type="datetime1">
              <a:rPr lang="en-US" smtClean="0"/>
              <a:pPr/>
              <a:t>12/24/2016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CF3DB-D44E-4B9E-93B1-E2BCE82BE3A9}" type="slidenum">
              <a:rPr lang="en-US" smtClean="0"/>
              <a:pPr/>
              <a:t>‹#›</a:t>
            </a:fld>
            <a:endParaRPr lang="en-US"/>
          </a:p>
        </p:txBody>
      </p:sp>
    </p:spTree>
    <p:extLst>
      <p:ext uri="{BB962C8B-B14F-4D97-AF65-F5344CB8AC3E}">
        <p14:creationId xmlns="" xmlns:p14="http://schemas.microsoft.com/office/powerpoint/2010/main" val="29587069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92D050"/>
            </a:gs>
            <a:gs pos="23000">
              <a:srgbClr val="92D050"/>
            </a:gs>
            <a:gs pos="69000">
              <a:srgbClr val="0070C0"/>
            </a:gs>
            <a:gs pos="97000">
              <a:srgbClr val="7030A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895545-C536-4EE6-B6A3-ED7364D05094}" type="datetime1">
              <a:rPr lang="en-US" smtClean="0"/>
              <a:pPr/>
              <a:t>12/24/2016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6CFD52-A52A-4BAE-A63C-91505B1432B7}" type="slidenum">
              <a:rPr lang="en-US" smtClean="0"/>
              <a:pPr/>
              <a:t>‹#›</a:t>
            </a:fld>
            <a:endParaRPr lang="en-US"/>
          </a:p>
        </p:txBody>
      </p:sp>
    </p:spTree>
    <p:extLst>
      <p:ext uri="{BB962C8B-B14F-4D97-AF65-F5344CB8AC3E}">
        <p14:creationId xmlns="" xmlns:p14="http://schemas.microsoft.com/office/powerpoint/2010/main" val="804785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Sequential Access Storage 8"/>
          <p:cNvSpPr/>
          <p:nvPr/>
        </p:nvSpPr>
        <p:spPr>
          <a:xfrm>
            <a:off x="1371600" y="1981200"/>
            <a:ext cx="6172200" cy="990600"/>
          </a:xfrm>
          <a:prstGeom prst="flowChartMagneticTap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6600" dirty="0" err="1">
                <a:solidFill>
                  <a:prstClr val="white"/>
                </a:solidFill>
                <a:latin typeface="NikoshBAN" pitchFamily="2" charset="0"/>
                <a:cs typeface="NikoshBAN" pitchFamily="2" charset="0"/>
              </a:rPr>
              <a:t>পাঠ</a:t>
            </a:r>
            <a:r>
              <a:rPr lang="en-US" sz="6600" dirty="0">
                <a:solidFill>
                  <a:prstClr val="white"/>
                </a:solidFill>
                <a:latin typeface="NikoshBAN" pitchFamily="2" charset="0"/>
                <a:cs typeface="NikoshBAN" pitchFamily="2" charset="0"/>
              </a:rPr>
              <a:t> </a:t>
            </a:r>
            <a:r>
              <a:rPr lang="en-US" sz="6600" dirty="0" err="1">
                <a:solidFill>
                  <a:prstClr val="white"/>
                </a:solidFill>
                <a:latin typeface="NikoshBAN" pitchFamily="2" charset="0"/>
                <a:cs typeface="NikoshBAN" pitchFamily="2" charset="0"/>
              </a:rPr>
              <a:t>পরিচিতি</a:t>
            </a:r>
            <a:endParaRPr lang="en-US" sz="6600" dirty="0">
              <a:solidFill>
                <a:prstClr val="white"/>
              </a:solidFill>
              <a:latin typeface="NikoshBAN" pitchFamily="2" charset="0"/>
              <a:cs typeface="NikoshBAN" pitchFamily="2" charset="0"/>
            </a:endParaRPr>
          </a:p>
        </p:txBody>
      </p:sp>
      <p:sp>
        <p:nvSpPr>
          <p:cNvPr id="2" name="Rectangle 1"/>
          <p:cNvSpPr/>
          <p:nvPr/>
        </p:nvSpPr>
        <p:spPr>
          <a:xfrm>
            <a:off x="304800" y="3257014"/>
            <a:ext cx="8458200" cy="3970318"/>
          </a:xfrm>
          <a:prstGeom prst="rect">
            <a:avLst/>
          </a:prstGeom>
        </p:spPr>
        <p:txBody>
          <a:bodyPr wrap="square">
            <a:spAutoFit/>
          </a:bodyPr>
          <a:lstStyle/>
          <a:p>
            <a:pPr algn="ctr" rtl="1"/>
            <a:endParaRPr lang="en-US" sz="36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rtl="1"/>
            <a:endParaRPr lang="en-US" sz="36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rtl="1"/>
            <a:r>
              <a:rPr lang="bn-BD" sz="36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বিষয়ঃ </a:t>
            </a:r>
            <a:r>
              <a:rPr lang="en-US" sz="3600" dirty="0" err="1" smtClean="0">
                <a:latin typeface="NikoshBAN" panose="02000000000000000000" pitchFamily="2" charset="0"/>
                <a:cs typeface="NikoshBAN" panose="02000000000000000000" pitchFamily="2" charset="0"/>
              </a:rPr>
              <a:t>কম্পিউটার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পরিচিতি</a:t>
            </a:r>
            <a:r>
              <a:rPr lang="en-US" sz="3600" dirty="0" smtClean="0">
                <a:latin typeface="NikoshBAN" panose="02000000000000000000" pitchFamily="2" charset="0"/>
                <a:cs typeface="NikoshBAN" panose="02000000000000000000" pitchFamily="2" charset="0"/>
              </a:rPr>
              <a:t> </a:t>
            </a:r>
          </a:p>
          <a:p>
            <a:pPr algn="ctr" rtl="1"/>
            <a:r>
              <a:rPr lang="en-US" sz="36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rPr>
              <a:t>     </a:t>
            </a:r>
            <a:endParaRPr lang="en-US" sz="3600" b="1" dirty="0" smtClean="0">
              <a:ln w="1905"/>
              <a:solidFill>
                <a:srgbClr val="002060"/>
              </a:solidFill>
              <a:effectLst>
                <a:outerShdw blurRad="38100" dist="38100" dir="2700000" algn="tl">
                  <a:srgbClr val="000000">
                    <a:alpha val="43137"/>
                  </a:srgbClr>
                </a:outerShdw>
              </a:effectLst>
              <a:latin typeface="NikoshBAN" pitchFamily="2" charset="0"/>
              <a:cs typeface="NikoshBAN" pitchFamily="2" charset="0"/>
            </a:endParaRPr>
          </a:p>
          <a:p>
            <a:pPr algn="ctr" eaLnBrk="1" fontAlgn="auto" hangingPunct="1">
              <a:spcBef>
                <a:spcPts val="0"/>
              </a:spcBef>
              <a:spcAft>
                <a:spcPts val="0"/>
              </a:spcAft>
            </a:pPr>
            <a:r>
              <a:rPr lang="en-US" sz="3600" dirty="0" smtClean="0">
                <a:latin typeface="NikoshBAN" pitchFamily="2" charset="0"/>
                <a:cs typeface="NikoshBAN" pitchFamily="2" charset="0"/>
              </a:rPr>
              <a:t> </a:t>
            </a:r>
          </a:p>
          <a:p>
            <a:pPr algn="ctr" eaLnBrk="1" fontAlgn="auto" hangingPunct="1">
              <a:spcBef>
                <a:spcPts val="0"/>
              </a:spcBef>
              <a:spcAft>
                <a:spcPts val="0"/>
              </a:spcAft>
            </a:pPr>
            <a:r>
              <a:rPr lang="en-US" sz="3600" dirty="0" smtClean="0">
                <a:latin typeface="NikoshBAN" pitchFamily="2" charset="0"/>
                <a:cs typeface="NikoshBAN" pitchFamily="2" charset="0"/>
              </a:rPr>
              <a:t> </a:t>
            </a:r>
            <a:r>
              <a:rPr lang="en-US" sz="3600" dirty="0" err="1">
                <a:latin typeface="NikoshBAN" pitchFamily="2" charset="0"/>
                <a:cs typeface="NikoshBAN" pitchFamily="2" charset="0"/>
              </a:rPr>
              <a:t>তথ্য</a:t>
            </a:r>
            <a:r>
              <a:rPr lang="en-US" sz="3600" dirty="0">
                <a:latin typeface="NikoshBAN" pitchFamily="2" charset="0"/>
                <a:cs typeface="NikoshBAN" pitchFamily="2" charset="0"/>
              </a:rPr>
              <a:t> ও </a:t>
            </a:r>
            <a:r>
              <a:rPr lang="en-US" sz="3600" dirty="0" err="1">
                <a:latin typeface="NikoshBAN" pitchFamily="2" charset="0"/>
                <a:cs typeface="NikoshBAN" pitchFamily="2" charset="0"/>
              </a:rPr>
              <a:t>যোগাযোগ</a:t>
            </a:r>
            <a:r>
              <a:rPr lang="en-US" sz="3600" dirty="0">
                <a:latin typeface="NikoshBAN" pitchFamily="2" charset="0"/>
                <a:cs typeface="NikoshBAN" pitchFamily="2" charset="0"/>
              </a:rPr>
              <a:t> </a:t>
            </a:r>
            <a:r>
              <a:rPr lang="en-US" sz="3600" dirty="0" err="1" smtClean="0">
                <a:latin typeface="NikoshBAN" pitchFamily="2" charset="0"/>
                <a:cs typeface="NikoshBAN" pitchFamily="2" charset="0"/>
              </a:rPr>
              <a:t>প্রযুক্তি</a:t>
            </a:r>
            <a:r>
              <a:rPr lang="en-US" sz="3600" dirty="0" smtClean="0">
                <a:latin typeface="NikoshBAN" pitchFamily="2" charset="0"/>
                <a:cs typeface="NikoshBAN" pitchFamily="2" charset="0"/>
              </a:rPr>
              <a:t> </a:t>
            </a:r>
          </a:p>
          <a:p>
            <a:pPr algn="ctr" eaLnBrk="1" fontAlgn="auto" hangingPunct="1">
              <a:spcBef>
                <a:spcPts val="0"/>
              </a:spcBef>
              <a:spcAft>
                <a:spcPts val="0"/>
              </a:spcAft>
            </a:pPr>
            <a:endParaRPr lang="en-US" sz="3600" b="1" dirty="0" smtClean="0">
              <a:solidFill>
                <a:srgbClr val="C00000"/>
              </a:solidFill>
              <a:latin typeface="NikoshBAN" pitchFamily="2" charset="0"/>
              <a:cs typeface="NikoshBAN" pitchFamily="2" charset="0"/>
            </a:endParaRPr>
          </a:p>
        </p:txBody>
      </p:sp>
      <p:pic>
        <p:nvPicPr>
          <p:cNvPr id="5" name="Picture 4" descr="cropped-concrete3d-copy11.jpg"/>
          <p:cNvPicPr>
            <a:picLocks noChangeAspect="1"/>
          </p:cNvPicPr>
          <p:nvPr/>
        </p:nvPicPr>
        <p:blipFill>
          <a:blip r:embed="rId2" cstate="print"/>
          <a:stretch>
            <a:fillRect/>
          </a:stretch>
        </p:blipFill>
        <p:spPr>
          <a:xfrm>
            <a:off x="190500" y="0"/>
            <a:ext cx="8953500" cy="1828800"/>
          </a:xfrm>
          <a:prstGeom prst="rect">
            <a:avLst/>
          </a:prstGeom>
        </p:spPr>
      </p:pic>
      <p:sp>
        <p:nvSpPr>
          <p:cNvPr id="6" name="Rectangle 5"/>
          <p:cNvSpPr/>
          <p:nvPr/>
        </p:nvSpPr>
        <p:spPr>
          <a:xfrm>
            <a:off x="6477000" y="2959768"/>
            <a:ext cx="2667000" cy="854243"/>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FF00"/>
                </a:solidFill>
              </a:rPr>
              <a:t>Lesson 1  of 1</a:t>
            </a:r>
            <a:endParaRPr lang="en-US" sz="3200" dirty="0">
              <a:solidFill>
                <a:srgbClr val="FFFF00"/>
              </a:solidFill>
            </a:endParaRPr>
          </a:p>
        </p:txBody>
      </p:sp>
    </p:spTree>
    <p:extLst>
      <p:ext uri="{BB962C8B-B14F-4D97-AF65-F5344CB8AC3E}">
        <p14:creationId xmlns="" xmlns:p14="http://schemas.microsoft.com/office/powerpoint/2010/main" val="3411787107"/>
      </p:ext>
    </p:extLst>
  </p:cSld>
  <p:clrMapOvr>
    <a:masterClrMapping/>
  </p:clrMapOvr>
  <mc:AlternateContent xmlns:mc="http://schemas.openxmlformats.org/markup-compatibility/2006">
    <mc:Choice xmlns=""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BHEBHS\Desktop\Anar p\keyboard.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t="6632" b="32416"/>
          <a:stretch/>
        </p:blipFill>
        <p:spPr bwMode="auto">
          <a:xfrm>
            <a:off x="128886" y="999247"/>
            <a:ext cx="2528456" cy="1600201"/>
          </a:xfrm>
          <a:prstGeom prst="rect">
            <a:avLst/>
          </a:prstGeom>
          <a:noFill/>
          <a:ln w="12700">
            <a:noFill/>
          </a:ln>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2105696" y="159611"/>
            <a:ext cx="6570218"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ইনপুট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(Input Device)</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4" name="Picture 3"/>
          <p:cNvPicPr/>
          <p:nvPr/>
        </p:nvPicPr>
        <p:blipFill rotWithShape="1">
          <a:blip r:embed="rId3"/>
          <a:srcRect l="15385" t="15394" r="16666" b="21037"/>
          <a:stretch/>
        </p:blipFill>
        <p:spPr bwMode="auto">
          <a:xfrm>
            <a:off x="1085475" y="3765754"/>
            <a:ext cx="7057622" cy="2490687"/>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 xmlns:a14="http://schemas.microsoft.com/office/drawing/2010/main"/>
            </a:ext>
          </a:extLst>
        </p:spPr>
      </p:pic>
      <p:sp>
        <p:nvSpPr>
          <p:cNvPr id="5" name="TextBox 4"/>
          <p:cNvSpPr txBox="1"/>
          <p:nvPr/>
        </p:nvSpPr>
        <p:spPr>
          <a:xfrm>
            <a:off x="2657342" y="930440"/>
            <a:ext cx="6357868" cy="2369880"/>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কী-বোর্ড</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(Keyboard):</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কী-বোর্ড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কী-বোর্ডের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টাইপ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এছাড়াও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কী-বোর্ডের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সাহায্যে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কী-বোর্ডের</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কীগুলো আলাদাভাবে নাম রয়েছে। এর উল্লেখযোগ্য কী গুলোর মধ্যে নাম্বার কী, এ্যারো কী, হোম কী, ফাংশন কী ইত্যাদি।</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128886" y="2688599"/>
            <a:ext cx="2528456"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কী-বোর্ড</a:t>
            </a:r>
            <a:r>
              <a:rPr lang="en-US" sz="2400" dirty="0" smtClean="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(Keyboard</a:t>
            </a:r>
            <a:r>
              <a:rPr lang="en-US" sz="2400" dirty="0" smtClean="0">
                <a:latin typeface="Times New Roman" panose="02020603050405020304" pitchFamily="18" charset="0"/>
                <a:cs typeface="Times New Roman" panose="02020603050405020304" pitchFamily="18" charset="0"/>
              </a:rPr>
              <a:t>)</a:t>
            </a:r>
            <a:endParaRPr lang="en-US" sz="2400" dirty="0" smtClean="0">
              <a:latin typeface="NikoshBAN" panose="02000000000000000000" pitchFamily="2" charset="0"/>
              <a:cs typeface="NikoshBAN" panose="02000000000000000000" pitchFamily="2" charset="0"/>
            </a:endParaRPr>
          </a:p>
        </p:txBody>
      </p:sp>
      <p:sp>
        <p:nvSpPr>
          <p:cNvPr id="7" name="TextBox 6"/>
          <p:cNvSpPr txBox="1"/>
          <p:nvPr/>
        </p:nvSpPr>
        <p:spPr>
          <a:xfrm>
            <a:off x="3389586" y="6511159"/>
            <a:ext cx="2475186"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527770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Users\BHEBHS\Desktop\Anar p\xx.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17381" y="1080748"/>
            <a:ext cx="2362200" cy="1981200"/>
          </a:xfrm>
          <a:prstGeom prst="rect">
            <a:avLst/>
          </a:prstGeom>
          <a:noFill/>
          <a:ln w="12700">
            <a:noFill/>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919341" y="188145"/>
            <a:ext cx="6571515"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ইনপুট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(Input Device)</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190119" y="4172756"/>
            <a:ext cx="8775883" cy="1569660"/>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স্ক্যানার</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(Scanner):</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a:t>
            </a:r>
            <a:r>
              <a:rPr lang="bn-IN" sz="2400" dirty="0" smtClean="0">
                <a:latin typeface="NikoshBAN" panose="02000000000000000000" pitchFamily="2" charset="0"/>
                <a:cs typeface="NikoshBAN" panose="02000000000000000000" pitchFamily="2" charset="0"/>
              </a:rPr>
              <a:t>্যা</a:t>
            </a:r>
            <a:r>
              <a:rPr lang="en-US" sz="2400" dirty="0" err="1" smtClean="0">
                <a:latin typeface="NikoshBAN" panose="02000000000000000000" pitchFamily="2" charset="0"/>
                <a:cs typeface="NikoshBAN" panose="02000000000000000000" pitchFamily="2" charset="0"/>
              </a:rPr>
              <a:t>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ক্যামেরায়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মুদ্রিত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হুবহু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অবজেক্ট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a:t>
            </a:r>
            <a:r>
              <a:rPr lang="bn-IN" sz="2400" dirty="0" smtClean="0">
                <a:latin typeface="NikoshBAN" panose="02000000000000000000" pitchFamily="2" charset="0"/>
                <a:cs typeface="NikoshBAN" panose="02000000000000000000" pitchFamily="2" charset="0"/>
              </a:rPr>
              <a:t>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উক্ত</a:t>
            </a:r>
            <a:r>
              <a:rPr lang="en-US" sz="2400" dirty="0" smtClean="0">
                <a:latin typeface="NikoshBAN" panose="02000000000000000000" pitchFamily="2" charset="0"/>
                <a:cs typeface="NikoshBAN" panose="02000000000000000000" pitchFamily="2" charset="0"/>
              </a:rPr>
              <a:t> ই</a:t>
            </a:r>
            <a:r>
              <a:rPr lang="bn-IN" sz="2400" dirty="0" smtClean="0">
                <a:latin typeface="NikoshBAN" panose="02000000000000000000" pitchFamily="2" charset="0"/>
                <a:cs typeface="NikoshBAN" panose="02000000000000000000" pitchFamily="2" charset="0"/>
              </a:rPr>
              <a:t>নপুটকৃত তথ্য কম্পিউটারে সংরক্ষণ করে রাখা যায় এবং পরবর্তীতে প্রিন্ট আকারে বের করা যায়।</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2" name="TextBox 1"/>
          <p:cNvSpPr txBox="1"/>
          <p:nvPr/>
        </p:nvSpPr>
        <p:spPr>
          <a:xfrm>
            <a:off x="3123414" y="3108806"/>
            <a:ext cx="2990782"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স্ক্যানার</a:t>
            </a:r>
            <a:r>
              <a:rPr lang="bn-IN" sz="3200" dirty="0" smtClean="0">
                <a:latin typeface="NikoshBAN" panose="02000000000000000000" pitchFamily="2" charset="0"/>
                <a:cs typeface="NikoshBAN" panose="02000000000000000000" pitchFamily="2" charset="0"/>
              </a:rPr>
              <a:t> </a:t>
            </a:r>
            <a:r>
              <a:rPr lang="en-US" sz="3200" dirty="0">
                <a:latin typeface="Times New Roman" panose="02020603050405020304" pitchFamily="18" charset="0"/>
                <a:cs typeface="Times New Roman" panose="02020603050405020304" pitchFamily="18" charset="0"/>
              </a:rPr>
              <a:t>(Scanner</a:t>
            </a:r>
            <a:r>
              <a:rPr lang="en-US" sz="3200" dirty="0" smtClean="0">
                <a:latin typeface="Times New Roman" panose="02020603050405020304" pitchFamily="18" charset="0"/>
                <a:cs typeface="Times New Roman" panose="02020603050405020304" pitchFamily="18" charset="0"/>
              </a:rPr>
              <a:t>)</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3317381" y="6400800"/>
            <a:ext cx="2626219" cy="457200"/>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9153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789" y="4108372"/>
            <a:ext cx="8873543" cy="1569660"/>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ওএমআর </a:t>
            </a:r>
            <a:r>
              <a:rPr lang="en-US" sz="2400" b="1" u="sng" dirty="0">
                <a:latin typeface="Times New Roman" panose="02020603050405020304" pitchFamily="18" charset="0"/>
                <a:cs typeface="NikoshBAN" panose="02000000000000000000" pitchFamily="2" charset="0"/>
              </a:rPr>
              <a:t>(Optical Mark Reader</a:t>
            </a:r>
            <a:r>
              <a:rPr lang="en-US" sz="2400" b="1" u="sng" dirty="0" smtClean="0">
                <a:latin typeface="Times New Roman" panose="02020603050405020304" pitchFamily="18" charset="0"/>
                <a:cs typeface="NikoshBAN" panose="02000000000000000000" pitchFamily="2" charset="0"/>
              </a:rPr>
              <a:t>):</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বিষয়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জানায়</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অর্থাৎ পূর্বে সেট করা কোন প্রোগ্রামের ভিত্তিতে ইহা ফলাফল প্রকাশ করে থাকে। যেমন নৈর্ব্যক্তিক/বহুনির্বাচনী প্রশ্নের উত্তর পত্রের ফলাফল দ্রুত পাওয়ার জন্য ওএমআর ব্যবহার করা হয়ে থাকে।</a:t>
            </a:r>
            <a:endParaRPr lang="en-US" sz="2400" dirty="0" smtClean="0">
              <a:latin typeface="NikoshBAN" panose="02000000000000000000" pitchFamily="2" charset="0"/>
              <a:cs typeface="NikoshBAN" panose="02000000000000000000" pitchFamily="2" charset="0"/>
            </a:endParaRPr>
          </a:p>
        </p:txBody>
      </p:sp>
      <p:sp>
        <p:nvSpPr>
          <p:cNvPr id="4" name="TextBox 3"/>
          <p:cNvSpPr txBox="1"/>
          <p:nvPr/>
        </p:nvSpPr>
        <p:spPr>
          <a:xfrm>
            <a:off x="2993284" y="3157436"/>
            <a:ext cx="2756079"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ওএমআর </a:t>
            </a:r>
            <a:r>
              <a:rPr lang="en-US" sz="3200" dirty="0" smtClean="0">
                <a:latin typeface="Times New Roman" panose="02020603050405020304" pitchFamily="18" charset="0"/>
                <a:cs typeface="NikoshBAN" panose="02000000000000000000" pitchFamily="2" charset="0"/>
              </a:rPr>
              <a:t>(OMR)</a:t>
            </a:r>
            <a:endParaRPr lang="en-US" sz="3200" dirty="0" smtClean="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003860" y="1284458"/>
            <a:ext cx="2724150" cy="1676400"/>
          </a:xfrm>
          <a:prstGeom prst="rect">
            <a:avLst/>
          </a:prstGeom>
        </p:spPr>
      </p:pic>
      <p:sp>
        <p:nvSpPr>
          <p:cNvPr id="6" name="TextBox 5"/>
          <p:cNvSpPr txBox="1"/>
          <p:nvPr/>
        </p:nvSpPr>
        <p:spPr>
          <a:xfrm>
            <a:off x="1893194" y="207269"/>
            <a:ext cx="6935120"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ইনপুট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(Input Device)</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342290" y="6463862"/>
            <a:ext cx="2407073"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56163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35627" y="2920425"/>
            <a:ext cx="2511379"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ওসিআর</a:t>
            </a:r>
            <a:r>
              <a:rPr lang="en-US" sz="3200" dirty="0" smtClean="0">
                <a:latin typeface="NikoshBAN" pitchFamily="2" charset="0"/>
                <a:cs typeface="NikoshBAN" pitchFamily="2" charset="0"/>
              </a:rPr>
              <a:t> </a:t>
            </a:r>
            <a:r>
              <a:rPr lang="en-US" sz="3200" dirty="0" smtClean="0">
                <a:latin typeface="Times New Roman" panose="02020603050405020304" pitchFamily="18" charset="0"/>
                <a:cs typeface="Times New Roman" panose="02020603050405020304" pitchFamily="18" charset="0"/>
              </a:rPr>
              <a:t>(OCR)</a:t>
            </a:r>
            <a:endParaRPr lang="en-US" sz="3200" dirty="0">
              <a:latin typeface="NikoshBAN" pitchFamily="2" charset="0"/>
              <a:cs typeface="NikoshBAN" pitchFamily="2" charset="0"/>
            </a:endParaRPr>
          </a:p>
        </p:txBody>
      </p:sp>
      <p:pic>
        <p:nvPicPr>
          <p:cNvPr id="3" name="Picture 2" descr="G:\Pic. of  CH\OCR-Optical-Character-Read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397878" y="1046160"/>
            <a:ext cx="2362200" cy="1697040"/>
          </a:xfrm>
          <a:prstGeom prst="rect">
            <a:avLst/>
          </a:prstGeom>
          <a:noFill/>
          <a:ln w="12700">
            <a:noFill/>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906612" y="270510"/>
            <a:ext cx="6627788"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ইনপুট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(Input Device)</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5" name="TextBox 4"/>
          <p:cNvSpPr txBox="1"/>
          <p:nvPr/>
        </p:nvSpPr>
        <p:spPr>
          <a:xfrm>
            <a:off x="292273" y="4171666"/>
            <a:ext cx="8598090" cy="1938992"/>
          </a:xfrm>
          <a:prstGeom prst="rect">
            <a:avLst/>
          </a:prstGeom>
          <a:noFill/>
        </p:spPr>
        <p:txBody>
          <a:bodyPr wrap="square" rtlCol="0">
            <a:spAutoFit/>
          </a:bodyPr>
          <a:lstStyle/>
          <a:p>
            <a:pPr algn="just"/>
            <a:r>
              <a:rPr lang="bn-BD" sz="2400" b="1" u="sng" dirty="0" smtClean="0">
                <a:latin typeface="NikoshBAN" pitchFamily="2" charset="0"/>
                <a:cs typeface="NikoshBAN" pitchFamily="2" charset="0"/>
              </a:rPr>
              <a:t>ওসিআর</a:t>
            </a:r>
            <a:r>
              <a:rPr lang="en-US" sz="2400" b="1" u="sng" dirty="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(Optical Character Reader):</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সাধারণ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কাগজ</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কালিতে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ক্যারেক্টার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সংখ্যা</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কিছু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চিহ্ন</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বুঝার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bn-BD" sz="2400" dirty="0">
                <a:latin typeface="NikoshBAN" pitchFamily="2" charset="0"/>
                <a:cs typeface="NikoshBAN" pitchFamily="2" charset="0"/>
              </a:rPr>
              <a:t>ওসিআর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কতকগুলো</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বৈদ্যুতিক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সিগন্যাল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সাধারণ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কালিতে</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ছাপা</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ক্যারেক্টার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পাওয়ার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তা </a:t>
            </a:r>
            <a:r>
              <a:rPr lang="en-US" sz="2400" dirty="0" err="1" smtClean="0">
                <a:latin typeface="NikoshBAN" panose="02000000000000000000" pitchFamily="2" charset="0"/>
                <a:cs typeface="NikoshBAN" panose="02000000000000000000" pitchFamily="2" charset="0"/>
              </a:rPr>
              <a:t>মিলাতে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প্রক্রিয়াকরণের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পাঠায়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আজকাল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অফিস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প্রতিষ্ঠানে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করা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a:t>
            </a:r>
            <a:endParaRPr lang="en-US" sz="2400" dirty="0">
              <a:latin typeface="NikoshBAN" pitchFamily="2" charset="0"/>
              <a:cs typeface="NikoshBAN" pitchFamily="2" charset="0"/>
            </a:endParaRPr>
          </a:p>
        </p:txBody>
      </p:sp>
      <p:sp>
        <p:nvSpPr>
          <p:cNvPr id="6" name="TextBox 5"/>
          <p:cNvSpPr txBox="1"/>
          <p:nvPr/>
        </p:nvSpPr>
        <p:spPr>
          <a:xfrm>
            <a:off x="3335627" y="6526924"/>
            <a:ext cx="2511379"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82693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3942" y="235246"/>
            <a:ext cx="6422743"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ইনপুট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(Input Device)</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30054" y="1029092"/>
            <a:ext cx="2527821" cy="2043924"/>
          </a:xfrm>
          <a:prstGeom prst="rect">
            <a:avLst/>
          </a:prstGeom>
        </p:spPr>
      </p:pic>
      <p:sp>
        <p:nvSpPr>
          <p:cNvPr id="5" name="TextBox 4"/>
          <p:cNvSpPr txBox="1"/>
          <p:nvPr/>
        </p:nvSpPr>
        <p:spPr>
          <a:xfrm>
            <a:off x="2183638" y="3073016"/>
            <a:ext cx="4612943"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ওয়েব ক্যামেরা</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(Web Camera)</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138744" y="4003342"/>
            <a:ext cx="8882427" cy="1938992"/>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ওয়েব ক্যামেরা</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(Web Camera):</a:t>
            </a:r>
            <a:r>
              <a:rPr lang="en-US" sz="2400" dirty="0" smtClean="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ওয়েব </a:t>
            </a:r>
            <a:r>
              <a:rPr lang="bn-IN" sz="2400" dirty="0" smtClean="0">
                <a:latin typeface="NikoshBAN" panose="02000000000000000000" pitchFamily="2" charset="0"/>
                <a:cs typeface="NikoshBAN" panose="02000000000000000000" pitchFamily="2" charset="0"/>
              </a:rPr>
              <a:t>ক্যামেরা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ভিডিও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ছবি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ইন্টারনেটে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চ্যাট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করছেন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বলছেন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এক্ষেত্রে</a:t>
            </a:r>
            <a:r>
              <a:rPr lang="en-US"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ওয়েব </a:t>
            </a:r>
            <a:r>
              <a:rPr lang="bn-IN" sz="2400" dirty="0" smtClean="0">
                <a:latin typeface="NikoshBAN" panose="02000000000000000000" pitchFamily="2" charset="0"/>
                <a:cs typeface="NikoshBAN" panose="02000000000000000000" pitchFamily="2" charset="0"/>
              </a:rPr>
              <a:t>ক্যামেরা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পরস্পরের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ভিডিও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বর্তমানে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প্রাপ্ত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ল্যাপটপের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সাথেই</a:t>
            </a:r>
            <a:r>
              <a:rPr lang="en-US"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ওয়েব </a:t>
            </a:r>
            <a:r>
              <a:rPr lang="bn-IN" sz="2400" dirty="0" smtClean="0">
                <a:latin typeface="NikoshBAN" panose="02000000000000000000" pitchFamily="2" charset="0"/>
                <a:cs typeface="NikoshBAN" panose="02000000000000000000" pitchFamily="2" charset="0"/>
              </a:rPr>
              <a:t>ক্যামেরা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ডেস্কটপ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আলাদা</a:t>
            </a:r>
            <a:r>
              <a:rPr lang="en-US"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ওয়েব </a:t>
            </a:r>
            <a:r>
              <a:rPr lang="bn-IN" sz="2400" dirty="0" smtClean="0">
                <a:latin typeface="NikoshBAN" panose="02000000000000000000" pitchFamily="2" charset="0"/>
                <a:cs typeface="NikoshBAN" panose="02000000000000000000" pitchFamily="2" charset="0"/>
              </a:rPr>
              <a:t>ক্যামেরা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a:t>
            </a:r>
          </a:p>
        </p:txBody>
      </p:sp>
      <p:sp>
        <p:nvSpPr>
          <p:cNvPr id="4" name="TextBox 3"/>
          <p:cNvSpPr txBox="1"/>
          <p:nvPr/>
        </p:nvSpPr>
        <p:spPr>
          <a:xfrm>
            <a:off x="3468414" y="6526924"/>
            <a:ext cx="2389461"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9693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902" y="327547"/>
            <a:ext cx="8639032"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সিস্টেম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ইউনিট</a:t>
            </a:r>
            <a:r>
              <a:rPr lang="en-US" sz="3200" dirty="0" smtClean="0">
                <a:latin typeface="NikoshBAN" panose="02000000000000000000" pitchFamily="2" charset="0"/>
                <a:cs typeface="NikoshBAN" panose="02000000000000000000" pitchFamily="2" charset="0"/>
              </a:rPr>
              <a:t>/</a:t>
            </a:r>
            <a:r>
              <a:rPr lang="en-US" sz="3200" dirty="0" err="1" smtClean="0">
                <a:latin typeface="NikoshBAN" panose="02000000000000000000" pitchFamily="2" charset="0"/>
                <a:cs typeface="NikoshBAN" panose="02000000000000000000" pitchFamily="2" charset="0"/>
              </a:rPr>
              <a:t>প্রসেস</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ইউনিট</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(System Unit/Process Unit)</a:t>
            </a:r>
            <a:endParaRPr lang="en-US" sz="3200" dirty="0" smtClean="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57607" y="1201015"/>
            <a:ext cx="1774206" cy="2019856"/>
          </a:xfrm>
          <a:prstGeom prst="rect">
            <a:avLst/>
          </a:prstGeom>
        </p:spPr>
      </p:pic>
      <p:sp>
        <p:nvSpPr>
          <p:cNvPr id="4" name="TextBox 3"/>
          <p:cNvSpPr txBox="1"/>
          <p:nvPr/>
        </p:nvSpPr>
        <p:spPr>
          <a:xfrm>
            <a:off x="3466534" y="3343697"/>
            <a:ext cx="2361057"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সিপিইউ</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(CPU)</a:t>
            </a:r>
            <a:endParaRPr lang="en-US"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191069" y="4217165"/>
            <a:ext cx="8734569" cy="2308324"/>
          </a:xfrm>
          <a:prstGeom prst="rect">
            <a:avLst/>
          </a:prstGeom>
          <a:noFill/>
        </p:spPr>
        <p:txBody>
          <a:bodyPr wrap="square" rtlCol="0">
            <a:spAutoFit/>
          </a:bodyPr>
          <a:lstStyle/>
          <a:p>
            <a:pPr algn="just"/>
            <a:r>
              <a:rPr lang="en-US" sz="2400" dirty="0" err="1" smtClean="0">
                <a:latin typeface="NikoshBAN" panose="02000000000000000000" pitchFamily="2" charset="0"/>
                <a:cs typeface="NikoshBAN" panose="02000000000000000000" pitchFamily="2" charset="0"/>
              </a:rPr>
              <a:t>সিস্টেম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ইউনিট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বুঝায়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দ্বারা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তাকে</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সিস্টেম</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ইউনিট</a:t>
            </a:r>
            <a:r>
              <a:rPr lang="en-US" sz="2400" dirty="0">
                <a:latin typeface="NikoshBAN" panose="02000000000000000000" pitchFamily="2" charset="0"/>
                <a:cs typeface="NikoshBAN" panose="02000000000000000000" pitchFamily="2" charset="0"/>
              </a:rPr>
              <a:t>/</a:t>
            </a:r>
            <a:r>
              <a:rPr lang="en-US" sz="2400" dirty="0" err="1">
                <a:latin typeface="NikoshBAN" panose="02000000000000000000" pitchFamily="2" charset="0"/>
                <a:cs typeface="NikoshBAN" panose="02000000000000000000" pitchFamily="2" charset="0"/>
              </a:rPr>
              <a:t>প্রসেস</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ইউনিট</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উল্লেখযোগ্য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CPU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Central Processing Unit)</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a:p>
            <a:pPr algn="just"/>
            <a:endParaRPr lang="en-US" sz="2400" dirty="0" smtClean="0">
              <a:latin typeface="NikoshBAN" panose="02000000000000000000" pitchFamily="2" charset="0"/>
              <a:cs typeface="NikoshBAN" panose="02000000000000000000" pitchFamily="2" charset="0"/>
            </a:endParaRPr>
          </a:p>
        </p:txBody>
      </p:sp>
      <p:sp>
        <p:nvSpPr>
          <p:cNvPr id="6" name="TextBox 5"/>
          <p:cNvSpPr txBox="1"/>
          <p:nvPr/>
        </p:nvSpPr>
        <p:spPr>
          <a:xfrm>
            <a:off x="3466534" y="6525489"/>
            <a:ext cx="2361057"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03324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132597" y="1307141"/>
            <a:ext cx="4582101" cy="4015486"/>
          </a:xfrm>
          <a:prstGeom prst="rect">
            <a:avLst/>
          </a:prstGeom>
        </p:spPr>
      </p:pic>
      <p:sp>
        <p:nvSpPr>
          <p:cNvPr id="3" name="TextBox 2"/>
          <p:cNvSpPr txBox="1"/>
          <p:nvPr/>
        </p:nvSpPr>
        <p:spPr>
          <a:xfrm>
            <a:off x="3263462" y="6448097"/>
            <a:ext cx="2585545" cy="409903"/>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7141868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5064" t="15109" r="11538" b="15621"/>
          <a:stretch/>
        </p:blipFill>
        <p:spPr bwMode="auto">
          <a:xfrm>
            <a:off x="191066" y="1113003"/>
            <a:ext cx="8707273" cy="4969635"/>
          </a:xfrm>
          <a:prstGeom prst="rect">
            <a:avLst/>
          </a:prstGeom>
          <a:ln>
            <a:noFill/>
          </a:ln>
          <a:extLst>
            <a:ext uri="{53640926-AAD7-44D8-BBD7-CCE9431645EC}">
              <a14:shadowObscured xmlns="" xmlns:a14="http://schemas.microsoft.com/office/drawing/2010/main"/>
            </a:ext>
          </a:extLst>
        </p:spPr>
      </p:pic>
      <p:sp>
        <p:nvSpPr>
          <p:cNvPr id="3" name="TextBox 2"/>
          <p:cNvSpPr txBox="1"/>
          <p:nvPr/>
        </p:nvSpPr>
        <p:spPr>
          <a:xfrm>
            <a:off x="3310759" y="6479628"/>
            <a:ext cx="2427889" cy="37837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833020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45" y="464017"/>
            <a:ext cx="8529851" cy="58477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CPU (Central Processing Unit) </a:t>
            </a:r>
            <a:r>
              <a:rPr lang="en-US" sz="3200" dirty="0" err="1" smtClean="0">
                <a:latin typeface="NikoshBAN" panose="02000000000000000000" pitchFamily="2" charset="0"/>
                <a:cs typeface="NikoshBAN" panose="02000000000000000000" pitchFamily="2" charset="0"/>
              </a:rPr>
              <a:t>এর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তিনটি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অংশ</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রয়েছে</a:t>
            </a:r>
            <a:r>
              <a:rPr lang="en-US" sz="3200" dirty="0" smtClean="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545909" y="1337481"/>
            <a:ext cx="8024883" cy="1384995"/>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১. </a:t>
            </a:r>
            <a:r>
              <a:rPr lang="en-US" sz="2800" dirty="0" err="1" smtClean="0">
                <a:latin typeface="NikoshBAN" panose="02000000000000000000" pitchFamily="2" charset="0"/>
                <a:cs typeface="NikoshBAN" panose="02000000000000000000" pitchFamily="2" charset="0"/>
              </a:rPr>
              <a:t>নিয়ন্ত্রণ</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অংশ</a:t>
            </a:r>
            <a:r>
              <a:rPr lang="en-US" sz="2800" dirty="0" smtClean="0">
                <a:latin typeface="NikoshBAN" panose="02000000000000000000" pitchFamily="2" charset="0"/>
                <a:cs typeface="NikoshBAN" panose="02000000000000000000" pitchFamily="2" charset="0"/>
              </a:rPr>
              <a:t> </a:t>
            </a:r>
            <a:r>
              <a:rPr lang="en-US" sz="2800" dirty="0" smtClean="0">
                <a:latin typeface="Times New Roman" panose="02020603050405020304" pitchFamily="18" charset="0"/>
                <a:cs typeface="Times New Roman" panose="02020603050405020304" pitchFamily="18" charset="0"/>
              </a:rPr>
              <a:t>(Control Unit)</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en-US" sz="2800" dirty="0" err="1" smtClean="0">
                <a:latin typeface="NikoshBAN" panose="02000000000000000000" pitchFamily="2" charset="0"/>
                <a:cs typeface="NikoshBAN" panose="02000000000000000000" pitchFamily="2" charset="0"/>
              </a:rPr>
              <a:t>গাণিতিক</a:t>
            </a:r>
            <a:r>
              <a:rPr lang="en-US" sz="2800" dirty="0" smtClean="0">
                <a:latin typeface="NikoshBAN" panose="02000000000000000000" pitchFamily="2" charset="0"/>
                <a:cs typeface="NikoshBAN" panose="02000000000000000000" pitchFamily="2" charset="0"/>
              </a:rPr>
              <a:t> ও </a:t>
            </a:r>
            <a:r>
              <a:rPr lang="en-US" sz="2800" dirty="0" err="1" smtClean="0">
                <a:latin typeface="NikoshBAN" panose="02000000000000000000" pitchFamily="2" charset="0"/>
                <a:cs typeface="NikoshBAN" panose="02000000000000000000" pitchFamily="2" charset="0"/>
              </a:rPr>
              <a:t>যুক্তি</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অংশ</a:t>
            </a:r>
            <a:r>
              <a:rPr lang="en-US" sz="2800" dirty="0" smtClean="0">
                <a:latin typeface="NikoshBAN" panose="02000000000000000000" pitchFamily="2" charset="0"/>
                <a:cs typeface="NikoshBAN" panose="02000000000000000000" pitchFamily="2" charset="0"/>
              </a:rPr>
              <a:t> </a:t>
            </a:r>
            <a:r>
              <a:rPr lang="en-US" sz="2800" dirty="0" smtClean="0">
                <a:latin typeface="Times New Roman" panose="02020603050405020304" pitchFamily="18" charset="0"/>
                <a:cs typeface="Times New Roman" panose="02020603050405020304" pitchFamily="18" charset="0"/>
              </a:rPr>
              <a:t>(Arithmetic &amp; Logic </a:t>
            </a:r>
            <a:r>
              <a:rPr lang="en-US" sz="2800" dirty="0">
                <a:latin typeface="Times New Roman" panose="02020603050405020304" pitchFamily="18" charset="0"/>
                <a:cs typeface="Times New Roman" panose="02020603050405020304" pitchFamily="18" charset="0"/>
              </a:rPr>
              <a:t>Unit</a:t>
            </a:r>
            <a:r>
              <a:rPr lang="en-US" sz="2800" dirty="0" smtClean="0">
                <a:latin typeface="Times New Roman" panose="02020603050405020304" pitchFamily="18" charset="0"/>
                <a:cs typeface="Times New Roman" panose="02020603050405020304" pitchFamily="18" charset="0"/>
              </a:rPr>
              <a:t>)</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৩. </a:t>
            </a:r>
            <a:r>
              <a:rPr lang="en-US" sz="2800" dirty="0" err="1" smtClean="0">
                <a:latin typeface="NikoshBAN" panose="02000000000000000000" pitchFamily="2" charset="0"/>
                <a:cs typeface="NikoshBAN" panose="02000000000000000000" pitchFamily="2" charset="0"/>
              </a:rPr>
              <a:t>স্মৃতি</a:t>
            </a:r>
            <a:r>
              <a:rPr lang="en-US" sz="2800" dirty="0" smtClean="0">
                <a:latin typeface="NikoshBAN" panose="02000000000000000000" pitchFamily="2" charset="0"/>
                <a:cs typeface="NikoshBAN" panose="02000000000000000000" pitchFamily="2" charset="0"/>
              </a:rPr>
              <a:t>/</a:t>
            </a:r>
            <a:r>
              <a:rPr lang="en-US" sz="2800" dirty="0" err="1" smtClean="0">
                <a:latin typeface="NikoshBAN" panose="02000000000000000000" pitchFamily="2" charset="0"/>
                <a:cs typeface="NikoshBAN" panose="02000000000000000000" pitchFamily="2" charset="0"/>
              </a:rPr>
              <a:t>রেজিস্টার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অংশ</a:t>
            </a:r>
            <a:r>
              <a:rPr lang="en-US" sz="2800" dirty="0" smtClean="0">
                <a:latin typeface="NikoshBAN" panose="02000000000000000000" pitchFamily="2" charset="0"/>
                <a:cs typeface="NikoshBAN" panose="02000000000000000000" pitchFamily="2" charset="0"/>
              </a:rPr>
              <a:t> </a:t>
            </a:r>
            <a:r>
              <a:rPr lang="en-US" sz="2800" dirty="0" smtClean="0">
                <a:latin typeface="Times New Roman" panose="02020603050405020304" pitchFamily="18" charset="0"/>
                <a:cs typeface="Times New Roman" panose="02020603050405020304" pitchFamily="18" charset="0"/>
              </a:rPr>
              <a:t>(Memory/Register </a:t>
            </a:r>
            <a:r>
              <a:rPr lang="en-US" sz="2800" dirty="0">
                <a:latin typeface="Times New Roman" panose="02020603050405020304" pitchFamily="18" charset="0"/>
                <a:cs typeface="Times New Roman" panose="02020603050405020304" pitchFamily="18" charset="0"/>
              </a:rPr>
              <a:t>Unit</a:t>
            </a:r>
            <a:r>
              <a:rPr lang="en-US" sz="2800" dirty="0" smtClean="0">
                <a:latin typeface="Times New Roman" panose="02020603050405020304" pitchFamily="18" charset="0"/>
                <a:cs typeface="Times New Roman" panose="02020603050405020304" pitchFamily="18" charset="0"/>
              </a:rPr>
              <a:t>)</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191066" y="2947922"/>
            <a:ext cx="8761863" cy="3416320"/>
          </a:xfrm>
          <a:prstGeom prst="rect">
            <a:avLst/>
          </a:prstGeom>
          <a:noFill/>
        </p:spPr>
        <p:txBody>
          <a:bodyPr wrap="square" rtlCol="0">
            <a:spAutoFit/>
          </a:bodyPr>
          <a:lstStyle/>
          <a:p>
            <a:pPr algn="just"/>
            <a:r>
              <a:rPr lang="en-US" sz="2400" b="1" u="sng" dirty="0">
                <a:latin typeface="NikoshBAN" panose="02000000000000000000" pitchFamily="2" charset="0"/>
                <a:cs typeface="NikoshBAN" panose="02000000000000000000" pitchFamily="2" charset="0"/>
              </a:rPr>
              <a:t>১. </a:t>
            </a:r>
            <a:r>
              <a:rPr lang="en-US" sz="2400" b="1" u="sng" dirty="0" err="1">
                <a:latin typeface="NikoshBAN" panose="02000000000000000000" pitchFamily="2" charset="0"/>
                <a:cs typeface="NikoshBAN" panose="02000000000000000000" pitchFamily="2" charset="0"/>
              </a:rPr>
              <a:t>নিয়ন্ত্রণ</a:t>
            </a:r>
            <a:r>
              <a:rPr lang="en-US" sz="2400" b="1" u="sng" dirty="0">
                <a:latin typeface="NikoshBAN" panose="02000000000000000000" pitchFamily="2" charset="0"/>
                <a:cs typeface="NikoshBAN" panose="02000000000000000000" pitchFamily="2" charset="0"/>
              </a:rPr>
              <a:t> </a:t>
            </a:r>
            <a:r>
              <a:rPr lang="en-US" sz="2400" b="1" u="sng" dirty="0" err="1">
                <a:latin typeface="NikoshBAN" panose="02000000000000000000" pitchFamily="2" charset="0"/>
                <a:cs typeface="NikoshBAN" panose="02000000000000000000" pitchFamily="2" charset="0"/>
              </a:rPr>
              <a:t>অংশ</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(Control </a:t>
            </a:r>
            <a:r>
              <a:rPr lang="en-US" sz="2400" b="1" u="sng" dirty="0" smtClean="0">
                <a:latin typeface="Times New Roman" panose="02020603050405020304" pitchFamily="18" charset="0"/>
                <a:cs typeface="Times New Roman" panose="02020603050405020304" pitchFamily="18" charset="0"/>
              </a:rPr>
              <a:t>Unit):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নিয়ন্ত্রণ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নির্দেশকে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সঠিকভাবে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কার্যকর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নিয়ন্ত্রণ</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bn-IN" sz="2400" dirty="0" smtClean="0">
                <a:latin typeface="NikoshBAN" panose="02000000000000000000" pitchFamily="2" charset="0"/>
                <a:cs typeface="NikoshBAN" panose="02000000000000000000" pitchFamily="2" charset="0"/>
              </a:rPr>
              <a:t> প্রোগ্রামের নির্দেশসমূহকে একটির পরে একটি সঠিকভাবে অনুধাবনের পর কার্যকর করে। কোন প্রোগ্রাম কার্যকর করার পূর্বে </a:t>
            </a:r>
            <a:r>
              <a:rPr lang="en-US" sz="2400" dirty="0" err="1">
                <a:latin typeface="NikoshBAN" panose="02000000000000000000" pitchFamily="2" charset="0"/>
                <a:cs typeface="NikoshBAN" panose="02000000000000000000" pitchFamily="2" charset="0"/>
              </a:rPr>
              <a:t>নিয়ন্ত্রণ</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অংশের</a:t>
            </a:r>
            <a:r>
              <a:rPr lang="bn-IN" sz="2400" dirty="0" smtClean="0">
                <a:latin typeface="NikoshBAN" panose="02000000000000000000" pitchFamily="2" charset="0"/>
                <a:cs typeface="NikoshBAN" panose="02000000000000000000" pitchFamily="2" charset="0"/>
              </a:rPr>
              <a:t> তত্বাবধানে প্রোগ্রাম এবং ডেটাকে স্মৃতিতে নিয়ে আসে। এই </a:t>
            </a:r>
            <a:r>
              <a:rPr lang="en-US" sz="2400" dirty="0" err="1">
                <a:latin typeface="NikoshBAN" panose="02000000000000000000" pitchFamily="2" charset="0"/>
                <a:cs typeface="NikoshBAN" panose="02000000000000000000" pitchFamily="2" charset="0"/>
              </a:rPr>
              <a:t>নিয়ন্ত্রণ</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অংশের</a:t>
            </a:r>
            <a:r>
              <a:rPr lang="bn-IN"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তত্বাবধানে </a:t>
            </a:r>
            <a:r>
              <a:rPr lang="bn-IN" sz="2400" dirty="0" smtClean="0">
                <a:latin typeface="NikoshBAN" panose="02000000000000000000" pitchFamily="2" charset="0"/>
                <a:cs typeface="NikoshBAN" panose="02000000000000000000" pitchFamily="2" charset="0"/>
              </a:rPr>
              <a:t>প্রোগ্রামের প্রথম নির্দেশকে স্মৃতিতে এনে পরীক্ষা করা হয়। একে আনয়ন চক্র বলা হয়। নির্দেশ অনুযায়ী উহা </a:t>
            </a:r>
            <a:r>
              <a:rPr lang="en-US" sz="2400" dirty="0" err="1" smtClean="0">
                <a:latin typeface="NikoshBAN" panose="02000000000000000000" pitchFamily="2" charset="0"/>
                <a:cs typeface="NikoshBAN" panose="02000000000000000000" pitchFamily="2" charset="0"/>
              </a:rPr>
              <a:t>গাণিতিক</a:t>
            </a:r>
            <a:r>
              <a:rPr lang="bn-IN"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a:t>
            </a:r>
            <a:r>
              <a:rPr lang="bn-IN" sz="2400" dirty="0" smtClean="0">
                <a:latin typeface="NikoshBAN" panose="02000000000000000000" pitchFamily="2" charset="0"/>
                <a:cs typeface="NikoshBAN" panose="02000000000000000000" pitchFamily="2" charset="0"/>
              </a:rPr>
              <a:t>শে উপযুক্ত নিয়ন্ত্রণ সংকেত পাঠিয়ে কাজ সম্পাদন করে। এটি নির্বাহ চক্র নামে পরিচিত প্রোগ্রাম। নির্দেশ, নির্বাচন, অনুধাবন এবং কার্যকর করার জন্য সংশ্লিষ্ট অংশে প্রেরণের মাধ্যমে সামগ্রিক প্রক্রিয়াকরণের কাজ নিয়ন্ত্রণ ও পরিচালনা করা হয়।</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3358055" y="6479628"/>
            <a:ext cx="2475186" cy="37837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856261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418" y="1255582"/>
            <a:ext cx="8761863" cy="1569660"/>
          </a:xfrm>
          <a:prstGeom prst="rect">
            <a:avLst/>
          </a:prstGeom>
          <a:noFill/>
        </p:spPr>
        <p:txBody>
          <a:bodyPr wrap="square" rtlCol="0">
            <a:spAutoFit/>
          </a:bodyPr>
          <a:lstStyle/>
          <a:p>
            <a:pPr algn="just"/>
            <a:r>
              <a:rPr lang="en-US" sz="2400" b="1" u="sng" dirty="0">
                <a:latin typeface="NikoshBAN" panose="02000000000000000000" pitchFamily="2" charset="0"/>
                <a:cs typeface="NikoshBAN" panose="02000000000000000000" pitchFamily="2" charset="0"/>
              </a:rPr>
              <a:t>২. </a:t>
            </a:r>
            <a:r>
              <a:rPr lang="en-US" sz="2400" b="1" u="sng" dirty="0" err="1">
                <a:latin typeface="NikoshBAN" panose="02000000000000000000" pitchFamily="2" charset="0"/>
                <a:cs typeface="NikoshBAN" panose="02000000000000000000" pitchFamily="2" charset="0"/>
              </a:rPr>
              <a:t>গাণিতিক</a:t>
            </a:r>
            <a:r>
              <a:rPr lang="en-US" sz="2400" b="1" u="sng" dirty="0">
                <a:latin typeface="NikoshBAN" panose="02000000000000000000" pitchFamily="2" charset="0"/>
                <a:cs typeface="NikoshBAN" panose="02000000000000000000" pitchFamily="2" charset="0"/>
              </a:rPr>
              <a:t> ও </a:t>
            </a:r>
            <a:r>
              <a:rPr lang="en-US" sz="2400" b="1" u="sng" dirty="0" err="1">
                <a:latin typeface="NikoshBAN" panose="02000000000000000000" pitchFamily="2" charset="0"/>
                <a:cs typeface="NikoshBAN" panose="02000000000000000000" pitchFamily="2" charset="0"/>
              </a:rPr>
              <a:t>যুক্তি</a:t>
            </a:r>
            <a:r>
              <a:rPr lang="en-US" sz="2400" b="1" u="sng" dirty="0">
                <a:latin typeface="NikoshBAN" panose="02000000000000000000" pitchFamily="2" charset="0"/>
                <a:cs typeface="NikoshBAN" panose="02000000000000000000" pitchFamily="2" charset="0"/>
              </a:rPr>
              <a:t> </a:t>
            </a:r>
            <a:r>
              <a:rPr lang="en-US" sz="2400" b="1" u="sng" dirty="0" err="1">
                <a:latin typeface="NikoshBAN" panose="02000000000000000000" pitchFamily="2" charset="0"/>
                <a:cs typeface="NikoshBAN" panose="02000000000000000000" pitchFamily="2" charset="0"/>
              </a:rPr>
              <a:t>অংশ</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(Arithmetic &amp; Logic Unit</a:t>
            </a:r>
            <a:r>
              <a:rPr lang="en-US" sz="2400" b="1" u="sng"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লজিক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সমন্বয়ে</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গাণিতিক</a:t>
            </a:r>
            <a:r>
              <a:rPr lang="en-US" sz="2400" dirty="0">
                <a:latin typeface="NikoshBAN" panose="02000000000000000000" pitchFamily="2" charset="0"/>
                <a:cs typeface="NikoshBAN" panose="02000000000000000000" pitchFamily="2" charset="0"/>
              </a:rPr>
              <a:t> ও </a:t>
            </a:r>
            <a:r>
              <a:rPr lang="en-US" sz="2400" dirty="0" err="1">
                <a:latin typeface="NikoshBAN" panose="02000000000000000000" pitchFamily="2" charset="0"/>
                <a:cs typeface="NikoshBAN" panose="02000000000000000000" pitchFamily="2" charset="0"/>
              </a:rPr>
              <a:t>যুক্তি</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গঠিত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যাবতীয়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বিয়োগ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যুক্তিমূলক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সমস্যার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আউটপুট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204714" y="3152636"/>
            <a:ext cx="8652683" cy="2677656"/>
          </a:xfrm>
          <a:prstGeom prst="rect">
            <a:avLst/>
          </a:prstGeom>
          <a:noFill/>
        </p:spPr>
        <p:txBody>
          <a:bodyPr wrap="square" rtlCol="0">
            <a:spAutoFit/>
          </a:bodyPr>
          <a:lstStyle/>
          <a:p>
            <a:pPr algn="just"/>
            <a:r>
              <a:rPr lang="en-US" sz="2400" b="1" u="sng" dirty="0">
                <a:latin typeface="NikoshBAN" panose="02000000000000000000" pitchFamily="2" charset="0"/>
                <a:cs typeface="NikoshBAN" panose="02000000000000000000" pitchFamily="2" charset="0"/>
              </a:rPr>
              <a:t>৩. </a:t>
            </a:r>
            <a:r>
              <a:rPr lang="en-US" sz="2400" b="1" u="sng" dirty="0" err="1">
                <a:latin typeface="NikoshBAN" panose="02000000000000000000" pitchFamily="2" charset="0"/>
                <a:cs typeface="NikoshBAN" panose="02000000000000000000" pitchFamily="2" charset="0"/>
              </a:rPr>
              <a:t>স্মৃতি</a:t>
            </a:r>
            <a:r>
              <a:rPr lang="en-US" sz="2400" b="1" u="sng" dirty="0">
                <a:latin typeface="NikoshBAN" panose="02000000000000000000" pitchFamily="2" charset="0"/>
                <a:cs typeface="NikoshBAN" panose="02000000000000000000" pitchFamily="2" charset="0"/>
              </a:rPr>
              <a:t>/</a:t>
            </a:r>
            <a:r>
              <a:rPr lang="en-US" sz="2400" b="1" u="sng" dirty="0" err="1">
                <a:latin typeface="NikoshBAN" panose="02000000000000000000" pitchFamily="2" charset="0"/>
                <a:cs typeface="NikoshBAN" panose="02000000000000000000" pitchFamily="2" charset="0"/>
              </a:rPr>
              <a:t>রেজিস্টার</a:t>
            </a:r>
            <a:r>
              <a:rPr lang="en-US" sz="2400" b="1" u="sng" dirty="0">
                <a:latin typeface="NikoshBAN" panose="02000000000000000000" pitchFamily="2" charset="0"/>
                <a:cs typeface="NikoshBAN" panose="02000000000000000000" pitchFamily="2" charset="0"/>
              </a:rPr>
              <a:t> </a:t>
            </a:r>
            <a:r>
              <a:rPr lang="en-US" sz="2400" b="1" u="sng" dirty="0" err="1">
                <a:latin typeface="NikoshBAN" panose="02000000000000000000" pitchFamily="2" charset="0"/>
                <a:cs typeface="NikoshBAN" panose="02000000000000000000" pitchFamily="2" charset="0"/>
              </a:rPr>
              <a:t>অংশ</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(Memory/Register </a:t>
            </a:r>
            <a:r>
              <a:rPr lang="en-US" sz="2400" b="1" u="sng" dirty="0" smtClean="0">
                <a:latin typeface="Times New Roman" panose="02020603050405020304" pitchFamily="18" charset="0"/>
                <a:cs typeface="Times New Roman" panose="02020603050405020304" pitchFamily="18" charset="0"/>
              </a:rPr>
              <a:t>Unit):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প্রোগ্রাম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নির্ধারণের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অভ্যন্তরীণ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স্বল্পক্ষণ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গাণিতিক</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প্রক্রিয়াকরণের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পঠন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রেজিস্টারগুলোকে</a:t>
            </a:r>
            <a:r>
              <a:rPr lang="en-US" sz="2400" dirty="0" smtClean="0">
                <a:latin typeface="NikoshBAN" panose="02000000000000000000" pitchFamily="2" charset="0"/>
                <a:cs typeface="NikoshBAN" panose="02000000000000000000" pitchFamily="2" charset="0"/>
              </a:rPr>
              <a:t> ২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সাধারণ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বিশেষ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সাধারণ</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ঠিকানা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রক্ষণের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প্রোগ্রাম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কাউন্টার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ইন্সট্রাকশন</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অন্যদিকে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ফলাফল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অ্যাকিউমিলেটর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রেজিস্টারের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উদাহরণ</a:t>
            </a:r>
            <a:r>
              <a:rPr lang="en-US" sz="2400" dirty="0" smtClean="0">
                <a:latin typeface="NikoshBAN" panose="02000000000000000000" pitchFamily="2" charset="0"/>
                <a:cs typeface="NikoshBAN" panose="02000000000000000000" pitchFamily="2" charset="0"/>
              </a:rPr>
              <a:t>।</a:t>
            </a:r>
            <a:endParaRPr lang="en-US" sz="2400" dirty="0">
              <a:latin typeface="NikoshBAN" panose="02000000000000000000" pitchFamily="2" charset="0"/>
              <a:cs typeface="NikoshBAN" panose="02000000000000000000" pitchFamily="2" charset="0"/>
            </a:endParaRPr>
          </a:p>
        </p:txBody>
      </p:sp>
      <p:sp>
        <p:nvSpPr>
          <p:cNvPr id="4" name="TextBox 3"/>
          <p:cNvSpPr txBox="1"/>
          <p:nvPr/>
        </p:nvSpPr>
        <p:spPr>
          <a:xfrm>
            <a:off x="1637733" y="245648"/>
            <a:ext cx="5936776" cy="646331"/>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CPU (Central Processing Unit) </a:t>
            </a:r>
            <a:endParaRPr lang="en-US" sz="3600" dirty="0">
              <a:latin typeface="NikoshBAN" panose="02000000000000000000" pitchFamily="2" charset="0"/>
              <a:cs typeface="NikoshBAN" panose="02000000000000000000" pitchFamily="2" charset="0"/>
            </a:endParaRPr>
          </a:p>
        </p:txBody>
      </p:sp>
      <p:sp>
        <p:nvSpPr>
          <p:cNvPr id="2" name="TextBox 1"/>
          <p:cNvSpPr txBox="1"/>
          <p:nvPr/>
        </p:nvSpPr>
        <p:spPr>
          <a:xfrm>
            <a:off x="3499945" y="6337738"/>
            <a:ext cx="2301765" cy="52026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715681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20711" y="813017"/>
            <a:ext cx="4445000" cy="3213100"/>
          </a:xfrm>
          <a:prstGeom prst="rect">
            <a:avLst/>
          </a:prstGeom>
        </p:spPr>
      </p:pic>
      <p:pic>
        <p:nvPicPr>
          <p:cNvPr id="2" name="Picture 1"/>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2466975" y="4116270"/>
            <a:ext cx="4210050" cy="1123950"/>
          </a:xfrm>
          <a:prstGeom prst="rect">
            <a:avLst/>
          </a:prstGeom>
        </p:spPr>
      </p:pic>
      <p:sp>
        <p:nvSpPr>
          <p:cNvPr id="3" name="TextBox 2"/>
          <p:cNvSpPr txBox="1"/>
          <p:nvPr/>
        </p:nvSpPr>
        <p:spPr>
          <a:xfrm>
            <a:off x="2837793" y="6321972"/>
            <a:ext cx="3200400" cy="536028"/>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408140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6031" y="191067"/>
            <a:ext cx="6805198"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আউটপুট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(Output </a:t>
            </a:r>
            <a:r>
              <a:rPr lang="en-US" sz="3600" dirty="0">
                <a:latin typeface="Times New Roman" panose="02020603050405020304" pitchFamily="18" charset="0"/>
                <a:cs typeface="Times New Roman" panose="02020603050405020304" pitchFamily="18" charset="0"/>
              </a:rPr>
              <a:t>Device</a:t>
            </a:r>
            <a:r>
              <a:rPr lang="en-US" sz="3600" dirty="0" smtClean="0">
                <a:latin typeface="Times New Roman" panose="02020603050405020304" pitchFamily="18" charset="0"/>
                <a:cs typeface="Times New Roman" panose="02020603050405020304" pitchFamily="18" charset="0"/>
              </a:rPr>
              <a:t>)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93744" y="2111262"/>
            <a:ext cx="2438400" cy="1816608"/>
          </a:xfrm>
          <a:prstGeom prst="rect">
            <a:avLst/>
          </a:prstGeom>
        </p:spPr>
      </p:pic>
      <p:sp>
        <p:nvSpPr>
          <p:cNvPr id="5" name="TextBox 4"/>
          <p:cNvSpPr txBox="1"/>
          <p:nvPr/>
        </p:nvSpPr>
        <p:spPr>
          <a:xfrm>
            <a:off x="2702261" y="4012439"/>
            <a:ext cx="3921457"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মনিটর</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NikoshBAN" panose="02000000000000000000" pitchFamily="2" charset="0"/>
              </a:rPr>
              <a:t>(Monitor)</a:t>
            </a:r>
            <a:r>
              <a:rPr lang="bn-IN" sz="3200" dirty="0" smtClean="0">
                <a:latin typeface="NikoshBAN" panose="02000000000000000000" pitchFamily="2" charset="0"/>
                <a:cs typeface="NikoshBAN" panose="02000000000000000000" pitchFamily="2" charset="0"/>
              </a:rPr>
              <a:t> </a:t>
            </a:r>
            <a:r>
              <a:rPr lang="bn-IN" sz="3200" dirty="0" smtClean="0">
                <a:latin typeface="Times New Roman" panose="02020603050405020304" pitchFamily="18" charset="0"/>
                <a:cs typeface="NikoshBAN" panose="02000000000000000000" pitchFamily="2" charset="0"/>
              </a:rPr>
              <a:t> </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136475" y="1064522"/>
            <a:ext cx="8802806" cy="830997"/>
          </a:xfrm>
          <a:prstGeom prst="rect">
            <a:avLst/>
          </a:prstGeom>
          <a:noFill/>
        </p:spPr>
        <p:txBody>
          <a:bodyPr wrap="square" rtlCol="0">
            <a:spAutoFit/>
          </a:bodyPr>
          <a:lstStyle/>
          <a:p>
            <a:pPr algn="just"/>
            <a:r>
              <a:rPr lang="en-US" sz="2400" b="1" u="sng" dirty="0" err="1">
                <a:latin typeface="NikoshBAN" panose="02000000000000000000" pitchFamily="2" charset="0"/>
                <a:cs typeface="NikoshBAN" panose="02000000000000000000" pitchFamily="2" charset="0"/>
              </a:rPr>
              <a:t>আউটপুট</a:t>
            </a:r>
            <a:r>
              <a:rPr lang="en-US" sz="2400" b="1" u="sng" dirty="0">
                <a:latin typeface="NikoshBAN" panose="02000000000000000000" pitchFamily="2" charset="0"/>
                <a:cs typeface="NikoshBAN" panose="02000000000000000000" pitchFamily="2" charset="0"/>
              </a:rPr>
              <a:t> </a:t>
            </a:r>
            <a:r>
              <a:rPr lang="en-US" sz="2400" b="1" u="sng" dirty="0" err="1" smtClean="0">
                <a:latin typeface="NikoshBAN" panose="02000000000000000000" pitchFamily="2" charset="0"/>
                <a:cs typeface="NikoshBAN" panose="02000000000000000000" pitchFamily="2" charset="0"/>
              </a:rPr>
              <a:t>ডিভাইস</a:t>
            </a:r>
            <a:r>
              <a:rPr lang="bn-IN" sz="2400" b="1" u="sng" dirty="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কম্পিউটারের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প্রসেসকৃত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আউটপুট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দেখতে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a:t>
            </a:r>
            <a:r>
              <a:rPr lang="bn-IN" sz="2400" dirty="0" smtClean="0">
                <a:latin typeface="NikoshBAN" panose="02000000000000000000" pitchFamily="2" charset="0"/>
                <a:cs typeface="NikoshBAN" panose="02000000000000000000" pitchFamily="2" charset="0"/>
              </a:rPr>
              <a:t>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আউটপুট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Monitor, Printer, Plotter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 </a:t>
            </a:r>
          </a:p>
        </p:txBody>
      </p:sp>
      <p:sp>
        <p:nvSpPr>
          <p:cNvPr id="7" name="TextBox 6"/>
          <p:cNvSpPr txBox="1"/>
          <p:nvPr/>
        </p:nvSpPr>
        <p:spPr>
          <a:xfrm>
            <a:off x="136476" y="4844950"/>
            <a:ext cx="8802806" cy="1200329"/>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মনিটর</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NikoshBAN" panose="02000000000000000000" pitchFamily="2" charset="0"/>
              </a:rPr>
              <a:t>(</a:t>
            </a:r>
            <a:r>
              <a:rPr lang="en-US" sz="2400" b="1" u="sng" dirty="0" smtClean="0">
                <a:latin typeface="Times New Roman" panose="02020603050405020304" pitchFamily="18" charset="0"/>
                <a:cs typeface="Times New Roman" panose="02020603050405020304" pitchFamily="18" charset="0"/>
              </a:rPr>
              <a:t>Monitor):</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যাবতীয়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কার্যক্রমকে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প্রদর্শনের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ভাষায়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প্রযুক্তির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নির্ভর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মনিটরকে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১</a:t>
            </a:r>
            <a:r>
              <a:rPr lang="bn-IN" sz="2400" dirty="0" smtClean="0">
                <a:latin typeface="NikoshBAN" panose="02000000000000000000" pitchFamily="2" charset="0"/>
                <a:cs typeface="NikoshBAN" panose="02000000000000000000" pitchFamily="2" charset="0"/>
              </a:rPr>
              <a:t>. ক্যাথড রশ্মি টিউব মনিটর ২. ফ্লাট প্যানেল মনিটর।</a:t>
            </a:r>
            <a:endParaRPr lang="en-US" sz="2400" dirty="0" smtClean="0">
              <a:latin typeface="NikoshBAN" panose="02000000000000000000" pitchFamily="2" charset="0"/>
              <a:cs typeface="NikoshBAN" panose="02000000000000000000" pitchFamily="2" charset="0"/>
            </a:endParaRPr>
          </a:p>
        </p:txBody>
      </p:sp>
      <p:sp>
        <p:nvSpPr>
          <p:cNvPr id="8" name="TextBox 7"/>
          <p:cNvSpPr txBox="1"/>
          <p:nvPr/>
        </p:nvSpPr>
        <p:spPr>
          <a:xfrm>
            <a:off x="6864818" y="2671210"/>
            <a:ext cx="777926" cy="400110"/>
          </a:xfrm>
          <a:prstGeom prst="rect">
            <a:avLst/>
          </a:prstGeom>
          <a:no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স্ক্রিন</a:t>
            </a:r>
            <a:r>
              <a:rPr lang="en-US" sz="2000" dirty="0" smtClean="0">
                <a:latin typeface="NikoshBAN" panose="02000000000000000000" pitchFamily="2" charset="0"/>
                <a:cs typeface="NikoshBAN" panose="02000000000000000000" pitchFamily="2" charset="0"/>
              </a:rPr>
              <a:t> </a:t>
            </a:r>
          </a:p>
        </p:txBody>
      </p:sp>
      <p:sp>
        <p:nvSpPr>
          <p:cNvPr id="9" name="TextBox 8"/>
          <p:cNvSpPr txBox="1"/>
          <p:nvPr/>
        </p:nvSpPr>
        <p:spPr>
          <a:xfrm>
            <a:off x="6949272" y="3383169"/>
            <a:ext cx="1277759" cy="400110"/>
          </a:xfrm>
          <a:prstGeom prst="rect">
            <a:avLst/>
          </a:prstGeom>
          <a:no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পাওয়ার সুইচ</a:t>
            </a:r>
            <a:r>
              <a:rPr lang="en-US" sz="2000" dirty="0" smtClean="0">
                <a:latin typeface="NikoshBAN" panose="02000000000000000000" pitchFamily="2" charset="0"/>
                <a:cs typeface="NikoshBAN" panose="02000000000000000000" pitchFamily="2" charset="0"/>
              </a:rPr>
              <a:t> </a:t>
            </a:r>
          </a:p>
        </p:txBody>
      </p:sp>
      <p:cxnSp>
        <p:nvCxnSpPr>
          <p:cNvPr id="10" name="Straight Arrow Connector 9"/>
          <p:cNvCxnSpPr>
            <a:stCxn id="9" idx="1"/>
          </p:cNvCxnSpPr>
          <p:nvPr/>
        </p:nvCxnSpPr>
        <p:spPr>
          <a:xfrm flipH="1">
            <a:off x="5663822" y="3583224"/>
            <a:ext cx="1285450"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5353553" y="2813555"/>
            <a:ext cx="1620454" cy="53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153103" y="6488668"/>
            <a:ext cx="2679041"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46733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ppt_x"/>
                                          </p:val>
                                        </p:tav>
                                        <p:tav tm="100000">
                                          <p:val>
                                            <p:strVal val="#ppt_x"/>
                                          </p:val>
                                        </p:tav>
                                      </p:tavLst>
                                    </p:anim>
                                    <p:anim calcmode="lin" valueType="num">
                                      <p:cBhvr additive="base">
                                        <p:cTn id="3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BHEBHS\Desktop\Anar p\gh.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315527" y="1037487"/>
            <a:ext cx="2736272" cy="1905000"/>
          </a:xfrm>
          <a:prstGeom prst="rect">
            <a:avLst/>
          </a:prstGeom>
          <a:noFill/>
          <a:ln w="9525">
            <a:noFill/>
          </a:ln>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596789" y="190647"/>
            <a:ext cx="7351268"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আউটপুট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(Output </a:t>
            </a:r>
            <a:r>
              <a:rPr lang="en-US" sz="3600" dirty="0">
                <a:latin typeface="Times New Roman" panose="02020603050405020304" pitchFamily="18" charset="0"/>
                <a:cs typeface="Times New Roman" panose="02020603050405020304" pitchFamily="18" charset="0"/>
              </a:rPr>
              <a:t>Device</a:t>
            </a:r>
            <a:r>
              <a:rPr lang="en-US" sz="3600" dirty="0" smtClean="0">
                <a:latin typeface="Times New Roman" panose="02020603050405020304" pitchFamily="18" charset="0"/>
                <a:cs typeface="Times New Roman" panose="02020603050405020304" pitchFamily="18" charset="0"/>
              </a:rPr>
              <a:t>)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398290" y="3070745"/>
            <a:ext cx="2852382"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প্রিন্টার</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(Printer)</a:t>
            </a:r>
            <a:endParaRPr lang="en-US" sz="3200" dirty="0" smtClean="0">
              <a:latin typeface="NikoshBAN" panose="02000000000000000000" pitchFamily="2" charset="0"/>
              <a:cs typeface="NikoshBAN" panose="02000000000000000000" pitchFamily="2" charset="0"/>
            </a:endParaRPr>
          </a:p>
        </p:txBody>
      </p:sp>
      <p:sp>
        <p:nvSpPr>
          <p:cNvPr id="7" name="TextBox 6"/>
          <p:cNvSpPr txBox="1"/>
          <p:nvPr/>
        </p:nvSpPr>
        <p:spPr>
          <a:xfrm>
            <a:off x="163773" y="4192137"/>
            <a:ext cx="8775511" cy="1569660"/>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প্রিন্টার</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(Printer):</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আউটপুট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প্রক্রিয়াকরণের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ফলাফলকে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পাওয়ার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দু’ধরনের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যথাঃ</a:t>
            </a:r>
            <a:r>
              <a:rPr lang="en-US" sz="2400" dirty="0" smtClean="0">
                <a:latin typeface="NikoshBAN" panose="02000000000000000000" pitchFamily="2" charset="0"/>
                <a:cs typeface="NikoshBAN" panose="02000000000000000000" pitchFamily="2" charset="0"/>
              </a:rPr>
              <a:t> ১. </a:t>
            </a:r>
            <a:r>
              <a:rPr lang="en-US" sz="2400" dirty="0" err="1" smtClean="0">
                <a:latin typeface="NikoshBAN" panose="02000000000000000000" pitchFamily="2" charset="0"/>
                <a:cs typeface="NikoshBAN" panose="02000000000000000000" pitchFamily="2" charset="0"/>
              </a:rPr>
              <a:t>সংস্পর্শ</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(Impact)</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ম্যাট্রিক্স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ডেইজি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হুইল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 ২. </a:t>
            </a:r>
            <a:r>
              <a:rPr lang="en-US" sz="2400" dirty="0" err="1" smtClean="0">
                <a:latin typeface="NikoshBAN" panose="02000000000000000000" pitchFamily="2" charset="0"/>
                <a:cs typeface="NikoshBAN" panose="02000000000000000000" pitchFamily="2" charset="0"/>
              </a:rPr>
              <a:t>অসংস্পর্শ</a:t>
            </a:r>
            <a:r>
              <a:rPr lang="en-US" sz="2400" dirty="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Non-</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Impact)</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প্রিন্টার</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ইঙ্ক জেট প্রিন্টার।</a:t>
            </a:r>
            <a:endParaRPr lang="en-US" sz="2400" dirty="0" smtClean="0">
              <a:latin typeface="NikoshBAN" panose="02000000000000000000" pitchFamily="2" charset="0"/>
              <a:cs typeface="NikoshBAN" panose="02000000000000000000" pitchFamily="2" charset="0"/>
            </a:endParaRPr>
          </a:p>
        </p:txBody>
      </p:sp>
      <p:sp>
        <p:nvSpPr>
          <p:cNvPr id="2" name="TextBox 1"/>
          <p:cNvSpPr txBox="1"/>
          <p:nvPr/>
        </p:nvSpPr>
        <p:spPr>
          <a:xfrm>
            <a:off x="3315527" y="6511159"/>
            <a:ext cx="2501949"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49027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607" y="217943"/>
            <a:ext cx="6841250"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আউটপুট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(Output </a:t>
            </a:r>
            <a:r>
              <a:rPr lang="en-US" sz="3600" dirty="0">
                <a:latin typeface="Times New Roman" panose="02020603050405020304" pitchFamily="18" charset="0"/>
                <a:cs typeface="Times New Roman" panose="02020603050405020304" pitchFamily="18" charset="0"/>
              </a:rPr>
              <a:t>Device</a:t>
            </a:r>
            <a:r>
              <a:rPr lang="en-US" sz="3600" dirty="0" smtClean="0">
                <a:latin typeface="Times New Roman" panose="02020603050405020304" pitchFamily="18" charset="0"/>
                <a:cs typeface="Times New Roman" panose="02020603050405020304" pitchFamily="18" charset="0"/>
              </a:rPr>
              <a:t>) </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02759" y="1037229"/>
            <a:ext cx="2420770" cy="2361064"/>
          </a:xfrm>
          <a:prstGeom prst="rect">
            <a:avLst/>
          </a:prstGeom>
        </p:spPr>
      </p:pic>
      <p:sp>
        <p:nvSpPr>
          <p:cNvPr id="5" name="TextBox 4"/>
          <p:cNvSpPr txBox="1"/>
          <p:nvPr/>
        </p:nvSpPr>
        <p:spPr>
          <a:xfrm>
            <a:off x="384693" y="4276550"/>
            <a:ext cx="8297839" cy="1938992"/>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স্পিকার</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NikoshBAN" panose="02000000000000000000" pitchFamily="2" charset="0"/>
              </a:rPr>
              <a:t>(</a:t>
            </a:r>
            <a:r>
              <a:rPr lang="en-US" sz="2400" b="1" u="sng" dirty="0" smtClean="0">
                <a:latin typeface="Times New Roman" panose="02020603050405020304" pitchFamily="18" charset="0"/>
                <a:cs typeface="Times New Roman" panose="02020603050405020304" pitchFamily="18" charset="0"/>
              </a:rPr>
              <a:t>Speaker):</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যেসব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কন্টেন্ট</a:t>
            </a:r>
            <a:r>
              <a:rPr lang="en-US" sz="2400" dirty="0" smtClean="0">
                <a:latin typeface="NikoshBAN" panose="02000000000000000000" pitchFamily="2" charset="0"/>
                <a:cs typeface="NikoshBAN" panose="02000000000000000000" pitchFamily="2" charset="0"/>
              </a:rPr>
              <a:t>-এ </a:t>
            </a:r>
            <a:r>
              <a:rPr lang="en-US" sz="2400" dirty="0" err="1" smtClean="0">
                <a:latin typeface="NikoshBAN" panose="02000000000000000000" pitchFamily="2" charset="0"/>
                <a:cs typeface="NikoshBAN" panose="02000000000000000000" pitchFamily="2" charset="0"/>
              </a:rPr>
              <a:t>সাউন্ড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ভিডিও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অডিও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শিক্ষার্থীদের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উচ্চারণ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ডায়ালগ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সাউন্ডযুক্ত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অ্যানিমেটেড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ক্লিপ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সংগীত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প্রভৃতি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শোনানোর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ল্যাপটপের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বিল্ট-ইন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সেট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ডেস্কটপ</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আলাদা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a:t>
            </a:r>
          </a:p>
        </p:txBody>
      </p:sp>
      <p:sp>
        <p:nvSpPr>
          <p:cNvPr id="4" name="TextBox 3"/>
          <p:cNvSpPr txBox="1"/>
          <p:nvPr/>
        </p:nvSpPr>
        <p:spPr>
          <a:xfrm>
            <a:off x="3100345" y="3406750"/>
            <a:ext cx="2879678" cy="584775"/>
          </a:xfrm>
          <a:prstGeom prst="rect">
            <a:avLst/>
          </a:prstGeom>
          <a:noFill/>
        </p:spPr>
        <p:txBody>
          <a:bodyPr wrap="square" rtlCol="0">
            <a:spAutoFit/>
          </a:bodyPr>
          <a:lstStyle/>
          <a:p>
            <a:r>
              <a:rPr lang="bn-IN" sz="3200" dirty="0">
                <a:latin typeface="NikoshBAN" panose="02000000000000000000" pitchFamily="2" charset="0"/>
                <a:cs typeface="NikoshBAN" panose="02000000000000000000" pitchFamily="2" charset="0"/>
              </a:rPr>
              <a:t>স্পিকার</a:t>
            </a:r>
            <a:r>
              <a:rPr lang="en-US" sz="3200" dirty="0">
                <a:latin typeface="NikoshBAN" panose="02000000000000000000" pitchFamily="2" charset="0"/>
                <a:cs typeface="NikoshBAN" panose="02000000000000000000" pitchFamily="2" charset="0"/>
              </a:rPr>
              <a:t> </a:t>
            </a:r>
            <a:r>
              <a:rPr lang="en-US" sz="3200" dirty="0">
                <a:latin typeface="Times New Roman" panose="02020603050405020304" pitchFamily="18" charset="0"/>
                <a:cs typeface="NikoshBAN" panose="02000000000000000000" pitchFamily="2" charset="0"/>
              </a:rPr>
              <a:t>(</a:t>
            </a:r>
            <a:r>
              <a:rPr lang="en-US" sz="3200" dirty="0">
                <a:latin typeface="Times New Roman" panose="02020603050405020304" pitchFamily="18" charset="0"/>
                <a:cs typeface="Times New Roman" panose="02020603050405020304" pitchFamily="18" charset="0"/>
              </a:rPr>
              <a:t>Speaker</a:t>
            </a:r>
            <a:r>
              <a:rPr lang="en-US" sz="3200" dirty="0" smtClean="0">
                <a:latin typeface="Times New Roman" panose="02020603050405020304" pitchFamily="18" charset="0"/>
                <a:cs typeface="Times New Roman" panose="02020603050405020304" pitchFamily="18" charset="0"/>
              </a:rPr>
              <a:t>)</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3302759" y="6479628"/>
            <a:ext cx="2562013" cy="37837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395452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179928" y="1105464"/>
            <a:ext cx="2552132" cy="1978925"/>
          </a:xfrm>
          <a:prstGeom prst="rect">
            <a:avLst/>
          </a:prstGeom>
        </p:spPr>
      </p:pic>
      <p:sp>
        <p:nvSpPr>
          <p:cNvPr id="4" name="TextBox 3"/>
          <p:cNvSpPr txBox="1"/>
          <p:nvPr/>
        </p:nvSpPr>
        <p:spPr>
          <a:xfrm>
            <a:off x="2674961" y="3289110"/>
            <a:ext cx="3548418"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ইউ পি এস</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(UPS)</a:t>
            </a:r>
            <a:r>
              <a:rPr lang="bn-IN" sz="3200" dirty="0" smtClean="0">
                <a:latin typeface="NikoshBAN" panose="02000000000000000000" pitchFamily="2" charset="0"/>
                <a:cs typeface="NikoshBAN" panose="02000000000000000000" pitchFamily="2" charset="0"/>
              </a:rPr>
              <a:t> </a:t>
            </a:r>
            <a:endParaRPr lang="en-US"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150125" y="3973775"/>
            <a:ext cx="8652681" cy="1569660"/>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ইউ পি এস</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(UPS):</a:t>
            </a:r>
            <a:r>
              <a:rPr lang="en-US" sz="2400" dirty="0" smtClean="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ইউ পি </a:t>
            </a:r>
            <a:r>
              <a:rPr lang="bn-IN" sz="2400" dirty="0" smtClean="0">
                <a:latin typeface="NikoshBAN" panose="02000000000000000000" pitchFamily="2" charset="0"/>
                <a:cs typeface="NikoshBAN" panose="02000000000000000000" pitchFamily="2" charset="0"/>
              </a:rPr>
              <a:t>এস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বুঝায়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আনইন্টারাপ্টিবল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পাওয়ার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সাপ্লাই</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(Uninterruptible Power Supply)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বিদ্যু</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চলে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নির্দিষ্ট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বিদ্যু</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সরবরাহ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পাশাপাশি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ব্যবহারকারীকে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সাহায্য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 </a:t>
            </a:r>
            <a:r>
              <a:rPr lang="bn-IN" sz="2400" dirty="0" smtClean="0">
                <a:latin typeface="NikoshBAN" panose="02000000000000000000" pitchFamily="2" charset="0"/>
                <a:cs typeface="NikoshBAN" panose="02000000000000000000" pitchFamily="2" charset="0"/>
              </a:rPr>
              <a:t> </a:t>
            </a:r>
            <a:endParaRPr lang="en-US" sz="2400" dirty="0" smtClean="0">
              <a:latin typeface="NikoshBAN" panose="02000000000000000000" pitchFamily="2" charset="0"/>
              <a:cs typeface="NikoshBAN" panose="02000000000000000000" pitchFamily="2" charset="0"/>
            </a:endParaRPr>
          </a:p>
        </p:txBody>
      </p:sp>
      <p:sp>
        <p:nvSpPr>
          <p:cNvPr id="2" name="TextBox 1"/>
          <p:cNvSpPr txBox="1"/>
          <p:nvPr/>
        </p:nvSpPr>
        <p:spPr>
          <a:xfrm>
            <a:off x="2524833" y="131580"/>
            <a:ext cx="5944253"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কম্পিউটারের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প্রয়োজনীয়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যন্ত্র</a:t>
            </a:r>
            <a:endParaRPr lang="en-US" sz="3600" dirty="0" smtClean="0">
              <a:latin typeface="NikoshBAN" panose="02000000000000000000" pitchFamily="2" charset="0"/>
              <a:cs typeface="NikoshBAN" panose="02000000000000000000" pitchFamily="2" charset="0"/>
            </a:endParaRPr>
          </a:p>
        </p:txBody>
      </p:sp>
      <p:sp>
        <p:nvSpPr>
          <p:cNvPr id="6" name="TextBox 5"/>
          <p:cNvSpPr txBox="1"/>
          <p:nvPr/>
        </p:nvSpPr>
        <p:spPr>
          <a:xfrm>
            <a:off x="3179928" y="6400800"/>
            <a:ext cx="2732141" cy="457200"/>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406618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286000" y="780188"/>
            <a:ext cx="4572000" cy="2895600"/>
          </a:xfrm>
          <a:prstGeom prst="rect">
            <a:avLst/>
          </a:prstGeom>
        </p:spPr>
      </p:pic>
      <p:sp>
        <p:nvSpPr>
          <p:cNvPr id="3" name="TextBox 2"/>
          <p:cNvSpPr txBox="1"/>
          <p:nvPr/>
        </p:nvSpPr>
        <p:spPr>
          <a:xfrm>
            <a:off x="2497537" y="131580"/>
            <a:ext cx="4421875"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কম্পিউটারের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প্রয়োজনীয়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যন্ত্র</a:t>
            </a:r>
            <a:endParaRPr lang="en-US" sz="3600" dirty="0" smtClean="0">
              <a:latin typeface="NikoshBAN" panose="02000000000000000000" pitchFamily="2" charset="0"/>
              <a:cs typeface="NikoshBAN" panose="02000000000000000000" pitchFamily="2" charset="0"/>
            </a:endParaRPr>
          </a:p>
        </p:txBody>
      </p:sp>
      <p:sp>
        <p:nvSpPr>
          <p:cNvPr id="4" name="TextBox 3"/>
          <p:cNvSpPr txBox="1"/>
          <p:nvPr/>
        </p:nvSpPr>
        <p:spPr>
          <a:xfrm>
            <a:off x="3057099" y="3562068"/>
            <a:ext cx="2756847"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মডেম </a:t>
            </a:r>
            <a:endParaRPr lang="en-US"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166043" y="4683462"/>
            <a:ext cx="8786889" cy="1200329"/>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মডেম</a:t>
            </a:r>
            <a:r>
              <a:rPr lang="en-US" sz="2400" b="1" u="sng" dirty="0">
                <a:latin typeface="Times New Roman" panose="02020603050405020304" pitchFamily="18"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(Modem</a:t>
            </a:r>
            <a:r>
              <a:rPr lang="en-US" sz="2400" b="1" u="sng" dirty="0">
                <a:latin typeface="Times New Roman" panose="02020603050405020304" pitchFamily="18" charset="0"/>
                <a:cs typeface="Times New Roman" panose="02020603050405020304" pitchFamily="18" charset="0"/>
              </a:rPr>
              <a:t>):</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মডেম</a:t>
            </a:r>
            <a:r>
              <a:rPr lang="en-US" sz="2400" dirty="0" smtClean="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Modem)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মডুলেশন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ডিমডুলেশন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ইন্টারনেট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সংযোগের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মডেম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বর্তমানে</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3G</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মডেম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পাওয়া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যাচ্ছে</a:t>
            </a:r>
            <a:r>
              <a:rPr lang="en-US" sz="2400" dirty="0" smtClean="0">
                <a:latin typeface="NikoshBAN" panose="02000000000000000000" pitchFamily="2" charset="0"/>
                <a:cs typeface="NikoshBAN" panose="02000000000000000000" pitchFamily="2" charset="0"/>
              </a:rPr>
              <a:t>।</a:t>
            </a:r>
          </a:p>
        </p:txBody>
      </p:sp>
      <p:sp>
        <p:nvSpPr>
          <p:cNvPr id="6" name="TextBox 5"/>
          <p:cNvSpPr txBox="1"/>
          <p:nvPr/>
        </p:nvSpPr>
        <p:spPr>
          <a:xfrm>
            <a:off x="3405352" y="6385034"/>
            <a:ext cx="2408594"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84653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7799" y="95339"/>
            <a:ext cx="6336406"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স্টোরেজ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(Storage Device)</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noChangeArrowheads="1"/>
          </p:cNvPicPr>
          <p:nvPr/>
        </p:nvPicPr>
        <p:blipFill>
          <a:blip r:embed="rId2"/>
          <a:srcRect/>
          <a:stretch>
            <a:fillRect/>
          </a:stretch>
        </p:blipFill>
        <p:spPr bwMode="auto">
          <a:xfrm>
            <a:off x="3466530" y="2756853"/>
            <a:ext cx="2235618" cy="1897039"/>
          </a:xfrm>
          <a:prstGeom prst="rect">
            <a:avLst/>
          </a:prstGeom>
          <a:noFill/>
          <a:ln w="9525">
            <a:noFill/>
            <a:miter lim="800000"/>
            <a:headEnd/>
            <a:tailEnd/>
          </a:ln>
          <a:effectLst/>
        </p:spPr>
      </p:pic>
      <p:sp>
        <p:nvSpPr>
          <p:cNvPr id="4" name="TextBox 3"/>
          <p:cNvSpPr txBox="1"/>
          <p:nvPr/>
        </p:nvSpPr>
        <p:spPr>
          <a:xfrm>
            <a:off x="2879675" y="4626591"/>
            <a:ext cx="4304895"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হার্ড</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ডিস্ক</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(Hard Disk)</a:t>
            </a:r>
            <a:endParaRPr lang="en-US"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376956" y="693762"/>
            <a:ext cx="8461612" cy="1938992"/>
          </a:xfrm>
          <a:prstGeom prst="rect">
            <a:avLst/>
          </a:prstGeom>
          <a:noFill/>
        </p:spPr>
        <p:txBody>
          <a:bodyPr wrap="square" rtlCol="0">
            <a:spAutoFit/>
          </a:bodyPr>
          <a:lstStyle/>
          <a:p>
            <a:pPr algn="just"/>
            <a:r>
              <a:rPr lang="en-US" sz="2400" b="1" u="sng" dirty="0" err="1">
                <a:latin typeface="NikoshBAN" panose="02000000000000000000" pitchFamily="2" charset="0"/>
                <a:cs typeface="NikoshBAN" panose="02000000000000000000" pitchFamily="2" charset="0"/>
              </a:rPr>
              <a:t>স্টোরেজ</a:t>
            </a:r>
            <a:r>
              <a:rPr lang="en-US" sz="2400" b="1" u="sng" dirty="0">
                <a:latin typeface="NikoshBAN" panose="02000000000000000000" pitchFamily="2" charset="0"/>
                <a:cs typeface="NikoshBAN" panose="02000000000000000000" pitchFamily="2" charset="0"/>
              </a:rPr>
              <a:t> </a:t>
            </a:r>
            <a:r>
              <a:rPr lang="en-US" sz="2400" b="1" u="sng" dirty="0" err="1">
                <a:latin typeface="NikoshBAN" panose="02000000000000000000" pitchFamily="2" charset="0"/>
                <a:cs typeface="NikoshBAN" panose="02000000000000000000" pitchFamily="2" charset="0"/>
              </a:rPr>
              <a:t>ডিভাইস</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(Storage Device</a:t>
            </a:r>
            <a:r>
              <a:rPr lang="en-US" sz="2400" b="1" u="sng" dirty="0" smtClean="0">
                <a:latin typeface="Times New Roman" panose="02020603050405020304" pitchFamily="18" charset="0"/>
                <a:cs typeface="Times New Roman" panose="02020603050405020304" pitchFamily="18" charset="0"/>
              </a:rPr>
              <a:t>)</a:t>
            </a:r>
            <a:r>
              <a:rPr lang="en-US" sz="2400" b="1" u="sng" dirty="0" smtClean="0">
                <a:latin typeface="NikoshBAN" panose="02000000000000000000" pitchFamily="2" charset="0"/>
                <a:cs typeface="NikoshBAN" panose="02000000000000000000" pitchFamily="2" charset="0"/>
              </a:rPr>
              <a:t>:</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অংশগুলোতে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অংশগুলোকে</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স্টোরেজ</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যেমনঃ</a:t>
            </a:r>
            <a:r>
              <a:rPr lang="en-US" sz="2400" dirty="0">
                <a:latin typeface="NikoshBAN" panose="02000000000000000000" pitchFamily="2" charset="0"/>
                <a:cs typeface="NikoshBAN" panose="02000000000000000000" pitchFamily="2" charset="0"/>
              </a:rPr>
              <a:t> </a:t>
            </a:r>
            <a:r>
              <a:rPr lang="en-US" sz="2400" dirty="0" smtClean="0">
                <a:latin typeface="NikoshBAN" panose="02000000000000000000" pitchFamily="2" charset="0"/>
                <a:cs typeface="NikoshBAN" panose="02000000000000000000" pitchFamily="2" charset="0"/>
              </a:rPr>
              <a:t>Hard Disk, </a:t>
            </a:r>
            <a:r>
              <a:rPr lang="en-US" sz="2400" dirty="0" err="1" smtClean="0">
                <a:latin typeface="NikoshBAN" panose="02000000000000000000" pitchFamily="2" charset="0"/>
                <a:cs typeface="NikoshBAN" panose="02000000000000000000" pitchFamily="2" charset="0"/>
              </a:rPr>
              <a:t>Floppoy</a:t>
            </a:r>
            <a:r>
              <a:rPr lang="en-US" sz="2400" dirty="0" smtClean="0">
                <a:latin typeface="NikoshBAN" panose="02000000000000000000" pitchFamily="2" charset="0"/>
                <a:cs typeface="NikoshBAN" panose="02000000000000000000" pitchFamily="2" charset="0"/>
              </a:rPr>
              <a:t> Disk, CD-ROM, DVD-ROM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স্টোরেজ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376956" y="5197713"/>
            <a:ext cx="8492780" cy="1569660"/>
          </a:xfrm>
          <a:prstGeom prst="rect">
            <a:avLst/>
          </a:prstGeom>
          <a:noFill/>
        </p:spPr>
        <p:txBody>
          <a:bodyPr wrap="square" rtlCol="0">
            <a:spAutoFit/>
          </a:bodyPr>
          <a:lstStyle/>
          <a:p>
            <a:pPr algn="just"/>
            <a:r>
              <a:rPr lang="en-US" sz="2400" b="1" u="sng" dirty="0" err="1">
                <a:latin typeface="NikoshBAN" panose="02000000000000000000" pitchFamily="2" charset="0"/>
                <a:cs typeface="NikoshBAN" panose="02000000000000000000" pitchFamily="2" charset="0"/>
              </a:rPr>
              <a:t>হার্ড</a:t>
            </a:r>
            <a:r>
              <a:rPr lang="en-US" sz="2400" b="1" u="sng" dirty="0">
                <a:latin typeface="NikoshBAN" panose="02000000000000000000" pitchFamily="2" charset="0"/>
                <a:cs typeface="NikoshBAN" panose="02000000000000000000" pitchFamily="2" charset="0"/>
              </a:rPr>
              <a:t> </a:t>
            </a:r>
            <a:r>
              <a:rPr lang="en-US" sz="2400" b="1" u="sng" dirty="0" err="1">
                <a:latin typeface="NikoshBAN" panose="02000000000000000000" pitchFamily="2" charset="0"/>
                <a:cs typeface="NikoshBAN" panose="02000000000000000000" pitchFamily="2" charset="0"/>
              </a:rPr>
              <a:t>ডিস্ক</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(Hard Disk</a:t>
            </a:r>
            <a:r>
              <a:rPr lang="en-US" sz="2400" b="1" u="sng" dirty="0" smtClean="0">
                <a:latin typeface="Times New Roman" panose="02020603050405020304" pitchFamily="18" charset="0"/>
                <a:cs typeface="Times New Roman" panose="02020603050405020304" pitchFamily="18" charset="0"/>
              </a:rPr>
              <a:t>):</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ইহা</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বড়</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স্টোরেজ</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Save</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সাধারণতঃ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হার্ডডিস্কে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স্থায়ীভাবে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অফ</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হার্ডডিস্কে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3168869" y="6589986"/>
            <a:ext cx="2695903"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54098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7799" y="231819"/>
            <a:ext cx="6336406"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স্টোরেজ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(Storage Device)</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47968" y="1045065"/>
            <a:ext cx="2857500" cy="1914525"/>
          </a:xfrm>
          <a:prstGeom prst="rect">
            <a:avLst/>
          </a:prstGeom>
        </p:spPr>
      </p:pic>
      <p:sp>
        <p:nvSpPr>
          <p:cNvPr id="4" name="TextBox 3"/>
          <p:cNvSpPr txBox="1"/>
          <p:nvPr/>
        </p:nvSpPr>
        <p:spPr>
          <a:xfrm>
            <a:off x="2593069" y="3041478"/>
            <a:ext cx="4271749"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ফ্লোপি ডিস্ক </a:t>
            </a:r>
            <a:r>
              <a:rPr lang="en-US" sz="3200" dirty="0" smtClean="0">
                <a:latin typeface="Times New Roman" panose="02020603050405020304" pitchFamily="18" charset="0"/>
                <a:cs typeface="NikoshBAN" panose="02000000000000000000" pitchFamily="2" charset="0"/>
              </a:rPr>
              <a:t>(Floppy Disk)</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150122" y="4490113"/>
            <a:ext cx="8802806" cy="1200329"/>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ফ্লোপি ডিস্ক </a:t>
            </a:r>
            <a:r>
              <a:rPr lang="en-US" sz="2400" b="1" u="sng" dirty="0">
                <a:latin typeface="Times New Roman" panose="02020603050405020304" pitchFamily="18" charset="0"/>
                <a:cs typeface="NikoshBAN" panose="02000000000000000000" pitchFamily="2" charset="0"/>
              </a:rPr>
              <a:t>(Floppy Disk</a:t>
            </a:r>
            <a:r>
              <a:rPr lang="en-US" sz="2400" b="1" u="sng" dirty="0" smtClean="0">
                <a:latin typeface="Times New Roman" panose="02020603050405020304" pitchFamily="18" charset="0"/>
                <a:cs typeface="NikoshBAN" panose="02000000000000000000" pitchFamily="2" charset="0"/>
              </a:rPr>
              <a:t>):</a:t>
            </a:r>
            <a:r>
              <a:rPr lang="en-US" sz="2400" b="1"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ইহা</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কম্পিউটারের</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একটি</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ছোট</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স্টোরেজ</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ডিভাইস</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এই</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ডিস্কের</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মাধ্যমে</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তথ্য</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এক</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স্থান</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থেকে</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অন্য</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স্থানে</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সহজে</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নেয়া</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যায়</a:t>
            </a:r>
            <a:r>
              <a:rPr lang="en-US" sz="2400" dirty="0" smtClean="0">
                <a:latin typeface="Times New Roman" panose="02020603050405020304" pitchFamily="18" charset="0"/>
                <a:cs typeface="NikoshBAN" panose="02000000000000000000" pitchFamily="2" charset="0"/>
              </a:rPr>
              <a:t>। </a:t>
            </a:r>
            <a:r>
              <a:rPr lang="en-US" sz="2400" dirty="0" err="1" smtClean="0">
                <a:latin typeface="Times New Roman" panose="02020603050405020304" pitchFamily="18" charset="0"/>
                <a:cs typeface="NikoshBAN" panose="02000000000000000000" pitchFamily="2" charset="0"/>
              </a:rPr>
              <a:t>বর্তমানে</a:t>
            </a:r>
            <a:r>
              <a:rPr lang="en-US" sz="2400" dirty="0" smtClean="0">
                <a:latin typeface="Times New Roman" panose="02020603050405020304" pitchFamily="18"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ফ্লোপি </a:t>
            </a:r>
            <a:r>
              <a:rPr lang="bn-IN" sz="2400" dirty="0" smtClean="0">
                <a:latin typeface="NikoshBAN" panose="02000000000000000000" pitchFamily="2" charset="0"/>
                <a:cs typeface="NikoshBAN" panose="02000000000000000000" pitchFamily="2" charset="0"/>
              </a:rPr>
              <a:t>ডি</a:t>
            </a:r>
            <a:r>
              <a:rPr lang="en-US" sz="2400" dirty="0" err="1" smtClean="0">
                <a:latin typeface="NikoshBAN" panose="02000000000000000000" pitchFamily="2" charset="0"/>
                <a:cs typeface="NikoshBAN" panose="02000000000000000000" pitchFamily="2" charset="0"/>
              </a:rPr>
              <a:t>স্কের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খুবই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a:t>
            </a:r>
            <a:r>
              <a:rPr lang="en-US" sz="2400" dirty="0" smtClean="0">
                <a:latin typeface="NikoshBAN" panose="02000000000000000000" pitchFamily="2" charset="0"/>
                <a:cs typeface="NikoshBAN" panose="02000000000000000000" pitchFamily="2" charset="0"/>
              </a:rPr>
              <a:t>।</a:t>
            </a:r>
            <a:r>
              <a:rPr lang="en-US" sz="2400" dirty="0" smtClean="0">
                <a:latin typeface="Times New Roman" panose="02020603050405020304" pitchFamily="18"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3347968" y="6369269"/>
            <a:ext cx="2437977" cy="488731"/>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13579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3182809" y="938115"/>
            <a:ext cx="2997568" cy="2804912"/>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w="9525">
            <a:noFill/>
            <a:miter lim="800000"/>
            <a:headEnd/>
            <a:tailEnd/>
          </a:ln>
          <a:effectLst/>
        </p:spPr>
      </p:pic>
      <p:sp>
        <p:nvSpPr>
          <p:cNvPr id="4" name="TextBox 3"/>
          <p:cNvSpPr txBox="1"/>
          <p:nvPr/>
        </p:nvSpPr>
        <p:spPr>
          <a:xfrm>
            <a:off x="1507799" y="231819"/>
            <a:ext cx="6336406"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স্টোরেজ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(Storage Device)</a:t>
            </a:r>
            <a:endParaRPr lang="en-US" sz="3600" dirty="0">
              <a:latin typeface="NikoshBAN" panose="02000000000000000000" pitchFamily="2" charset="0"/>
              <a:cs typeface="NikoshBAN" panose="02000000000000000000" pitchFamily="2" charset="0"/>
            </a:endParaRPr>
          </a:p>
        </p:txBody>
      </p:sp>
      <p:sp>
        <p:nvSpPr>
          <p:cNvPr id="2" name="TextBox 1"/>
          <p:cNvSpPr txBox="1"/>
          <p:nvPr/>
        </p:nvSpPr>
        <p:spPr>
          <a:xfrm>
            <a:off x="2770501" y="3780424"/>
            <a:ext cx="3889612" cy="584775"/>
          </a:xfrm>
          <a:prstGeom prst="rect">
            <a:avLst/>
          </a:prstGeom>
          <a:noFill/>
        </p:spPr>
        <p:txBody>
          <a:bodyPr wrap="square" rtlCol="0">
            <a:spAutoFit/>
          </a:bodyPr>
          <a:lstStyle/>
          <a:p>
            <a:pPr algn="ctr"/>
            <a:r>
              <a:rPr lang="bn-IN" sz="3200" dirty="0" smtClean="0">
                <a:latin typeface="Times New Roman" panose="02020603050405020304" pitchFamily="18" charset="0"/>
                <a:cs typeface="NikoshBAN" panose="02000000000000000000" pitchFamily="2" charset="0"/>
              </a:rPr>
              <a:t>সিডি </a:t>
            </a:r>
            <a:r>
              <a:rPr lang="en-US" sz="3200" dirty="0" smtClean="0">
                <a:latin typeface="Times New Roman" panose="02020603050405020304" pitchFamily="18" charset="0"/>
                <a:cs typeface="Times New Roman" panose="02020603050405020304" pitchFamily="18" charset="0"/>
              </a:rPr>
              <a:t>(Compact Disk)</a:t>
            </a:r>
          </a:p>
        </p:txBody>
      </p:sp>
      <p:sp>
        <p:nvSpPr>
          <p:cNvPr id="5" name="TextBox 4"/>
          <p:cNvSpPr txBox="1"/>
          <p:nvPr/>
        </p:nvSpPr>
        <p:spPr>
          <a:xfrm>
            <a:off x="204716" y="4967785"/>
            <a:ext cx="8666329" cy="830997"/>
          </a:xfrm>
          <a:prstGeom prst="rect">
            <a:avLst/>
          </a:prstGeom>
          <a:noFill/>
        </p:spPr>
        <p:txBody>
          <a:bodyPr wrap="square" rtlCol="0">
            <a:spAutoFit/>
          </a:bodyPr>
          <a:lstStyle/>
          <a:p>
            <a:pPr algn="just"/>
            <a:r>
              <a:rPr lang="bn-IN" sz="2400" b="1" u="sng" dirty="0">
                <a:latin typeface="Times New Roman" panose="02020603050405020304" pitchFamily="18" charset="0"/>
                <a:cs typeface="NikoshBAN" panose="02000000000000000000" pitchFamily="2" charset="0"/>
              </a:rPr>
              <a:t>সিডি </a:t>
            </a:r>
            <a:r>
              <a:rPr lang="en-US" sz="2400" b="1" u="sng" dirty="0">
                <a:latin typeface="Times New Roman" panose="02020603050405020304" pitchFamily="18" charset="0"/>
                <a:cs typeface="Times New Roman" panose="02020603050405020304" pitchFamily="18" charset="0"/>
              </a:rPr>
              <a:t>(</a:t>
            </a:r>
            <a:r>
              <a:rPr lang="en-US" sz="2400" b="1" u="sng" dirty="0" smtClean="0">
                <a:latin typeface="Times New Roman" panose="02020603050405020304" pitchFamily="18" charset="0"/>
                <a:cs typeface="Times New Roman" panose="02020603050405020304" pitchFamily="18" charset="0"/>
              </a:rPr>
              <a:t>CD):</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সিডি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আউটপুট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ছবি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a:t>
            </a:r>
          </a:p>
        </p:txBody>
      </p:sp>
      <p:sp>
        <p:nvSpPr>
          <p:cNvPr id="6" name="TextBox 5"/>
          <p:cNvSpPr txBox="1"/>
          <p:nvPr/>
        </p:nvSpPr>
        <p:spPr>
          <a:xfrm>
            <a:off x="3373821" y="6353503"/>
            <a:ext cx="2349062" cy="394138"/>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78350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7799" y="231819"/>
            <a:ext cx="6336406"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স্টোরেজ</a:t>
            </a:r>
            <a:r>
              <a:rPr lang="en-US" sz="3600" dirty="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(Storage Device)</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16615" y="922485"/>
            <a:ext cx="2438400" cy="2438400"/>
          </a:xfrm>
          <a:prstGeom prst="rect">
            <a:avLst/>
          </a:prstGeom>
        </p:spPr>
      </p:pic>
      <p:sp>
        <p:nvSpPr>
          <p:cNvPr id="4" name="TextBox 3"/>
          <p:cNvSpPr txBox="1"/>
          <p:nvPr/>
        </p:nvSpPr>
        <p:spPr>
          <a:xfrm>
            <a:off x="2811438" y="3548411"/>
            <a:ext cx="3766782"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ডিভিডি</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(DVD)</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136478" y="4640237"/>
            <a:ext cx="8898340" cy="1569660"/>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ডিভিডি</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a:t>
            </a:r>
            <a:r>
              <a:rPr lang="en-US" sz="2400" b="1" u="sng" dirty="0" smtClean="0">
                <a:latin typeface="Times New Roman" panose="02020603050405020304" pitchFamily="18" charset="0"/>
                <a:cs typeface="Times New Roman" panose="02020603050405020304" pitchFamily="18" charset="0"/>
              </a:rPr>
              <a:t>DVD)</a:t>
            </a:r>
            <a:r>
              <a:rPr lang="en-US" sz="2400" b="1" u="sng" dirty="0">
                <a:latin typeface="Times New Roman" panose="02020603050405020304" pitchFamily="18" charset="0"/>
                <a:cs typeface="Times New Roman" panose="02020603050405020304" pitchFamily="18" charset="0"/>
              </a:rPr>
              <a:t>:</a:t>
            </a:r>
            <a:r>
              <a:rPr lang="bn-IN" sz="2400" dirty="0" smtClean="0">
                <a:latin typeface="NikoshBAN" panose="02000000000000000000" pitchFamily="2" charset="0"/>
                <a:cs typeface="NikoshBAN" panose="02000000000000000000" pitchFamily="2" charset="0"/>
              </a:rPr>
              <a:t> ডিভিডি এর পূর্ণ নাম ডিজিটাল ভার্সাটা</a:t>
            </a:r>
            <a:r>
              <a:rPr lang="en-US" sz="2400" dirty="0" smtClean="0">
                <a:latin typeface="NikoshBAN" panose="02000000000000000000" pitchFamily="2" charset="0"/>
                <a:cs typeface="NikoshBAN" panose="02000000000000000000" pitchFamily="2" charset="0"/>
              </a:rPr>
              <a:t>ই</a:t>
            </a:r>
            <a:r>
              <a:rPr lang="bn-IN" sz="2400" dirty="0" smtClean="0">
                <a:latin typeface="NikoshBAN" panose="02000000000000000000" pitchFamily="2" charset="0"/>
                <a:cs typeface="NikoshBAN" panose="02000000000000000000" pitchFamily="2" charset="0"/>
              </a:rPr>
              <a:t>ল ডিস্ক</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(Digital Versatile Disk)</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সিডির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ডিভিডিও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আউটপুট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সিডির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ডিভিডি</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তাছাড়া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গান</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ভিডিও ছবি ও বিভিন্ন ধরনের ছবি সংরক্ষণ করে রাখা যায়।</a:t>
            </a:r>
            <a:endParaRPr lang="en-US" sz="2400" dirty="0" smtClean="0">
              <a:latin typeface="NikoshBAN" panose="02000000000000000000" pitchFamily="2" charset="0"/>
              <a:cs typeface="NikoshBAN" panose="02000000000000000000" pitchFamily="2" charset="0"/>
            </a:endParaRPr>
          </a:p>
        </p:txBody>
      </p:sp>
      <p:sp>
        <p:nvSpPr>
          <p:cNvPr id="5" name="TextBox 4"/>
          <p:cNvSpPr txBox="1"/>
          <p:nvPr/>
        </p:nvSpPr>
        <p:spPr>
          <a:xfrm>
            <a:off x="3216166" y="6526924"/>
            <a:ext cx="2638849"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89774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507479" y="928038"/>
            <a:ext cx="2145920" cy="2429303"/>
          </a:xfrm>
          <a:prstGeom prst="rect">
            <a:avLst/>
          </a:prstGeom>
        </p:spPr>
      </p:pic>
      <p:sp>
        <p:nvSpPr>
          <p:cNvPr id="3" name="TextBox 2"/>
          <p:cNvSpPr txBox="1"/>
          <p:nvPr/>
        </p:nvSpPr>
        <p:spPr>
          <a:xfrm>
            <a:off x="1507799" y="163579"/>
            <a:ext cx="6336406"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স্টোরেজ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(Storage Device)</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402006" y="3493825"/>
            <a:ext cx="4353636" cy="584775"/>
          </a:xfrm>
          <a:prstGeom prst="rect">
            <a:avLst/>
          </a:prstGeom>
          <a:noFill/>
        </p:spPr>
        <p:txBody>
          <a:bodyPr wrap="square" rtlCol="0">
            <a:spAutoFit/>
          </a:bodyPr>
          <a:lstStyle/>
          <a:p>
            <a:pPr algn="ctr"/>
            <a:r>
              <a:rPr lang="bn-IN" sz="3200" dirty="0" smtClean="0">
                <a:latin typeface="NikoshBAN" panose="02000000000000000000" pitchFamily="2" charset="0"/>
                <a:cs typeface="NikoshBAN" panose="02000000000000000000" pitchFamily="2" charset="0"/>
              </a:rPr>
              <a:t>পেন ড্রাইভ</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(Pen Drive)</a:t>
            </a:r>
            <a:endParaRPr lang="en-US"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177421" y="4394580"/>
            <a:ext cx="8802805" cy="1200329"/>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পেন ড্রাইভ</a:t>
            </a:r>
            <a:r>
              <a:rPr lang="en-US" sz="2400" b="1" u="sng" dirty="0">
                <a:latin typeface="NikoshBAN" panose="02000000000000000000" pitchFamily="2" charset="0"/>
                <a:cs typeface="NikoshBAN" panose="02000000000000000000" pitchFamily="2" charset="0"/>
              </a:rPr>
              <a:t> </a:t>
            </a:r>
            <a:r>
              <a:rPr lang="en-US" sz="2400" b="1" u="sng" dirty="0">
                <a:latin typeface="Times New Roman" panose="02020603050405020304" pitchFamily="18" charset="0"/>
                <a:cs typeface="Times New Roman" panose="02020603050405020304" pitchFamily="18" charset="0"/>
              </a:rPr>
              <a:t>(Pen </a:t>
            </a:r>
            <a:r>
              <a:rPr lang="en-US" sz="2400" b="1" u="sng" dirty="0" smtClean="0">
                <a:latin typeface="Times New Roman" panose="02020603050405020304" pitchFamily="18" charset="0"/>
                <a:cs typeface="Times New Roman" panose="02020603050405020304" pitchFamily="18" charset="0"/>
              </a:rPr>
              <a:t>Drive):</a:t>
            </a:r>
            <a:r>
              <a:rPr lang="en-US" sz="2400" dirty="0" smtClean="0">
                <a:latin typeface="Times New Roman" panose="02020603050405020304" pitchFamily="18" charset="0"/>
                <a:cs typeface="Times New Roman" panose="02020603050405020304" pitchFamily="18" charset="0"/>
              </a:rPr>
              <a:t> </a:t>
            </a:r>
            <a:r>
              <a:rPr lang="bn-IN" sz="2400" dirty="0">
                <a:latin typeface="NikoshBAN" panose="02000000000000000000" pitchFamily="2" charset="0"/>
                <a:cs typeface="NikoshBAN" panose="02000000000000000000" pitchFamily="2" charset="0"/>
              </a:rPr>
              <a:t>পেন </a:t>
            </a:r>
            <a:r>
              <a:rPr lang="bn-IN" sz="2400" dirty="0" smtClean="0">
                <a:latin typeface="NikoshBAN" panose="02000000000000000000" pitchFamily="2" charset="0"/>
                <a:cs typeface="NikoshBAN" panose="02000000000000000000" pitchFamily="2" charset="0"/>
              </a:rPr>
              <a:t>ড্রাইভ</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সহায়ক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পেন </a:t>
            </a:r>
            <a:r>
              <a:rPr lang="bn-IN" sz="2400" dirty="0" smtClean="0">
                <a:latin typeface="NikoshBAN" panose="02000000000000000000" pitchFamily="2" charset="0"/>
                <a:cs typeface="NikoshBAN" panose="02000000000000000000" pitchFamily="2" charset="0"/>
              </a:rPr>
              <a:t>ড্রাই</a:t>
            </a:r>
            <a:r>
              <a:rPr lang="en-US" sz="2400" dirty="0" err="1" smtClean="0">
                <a:latin typeface="NikoshBAN" panose="02000000000000000000" pitchFamily="2" charset="0"/>
                <a:cs typeface="NikoshBAN" panose="02000000000000000000" pitchFamily="2" charset="0"/>
              </a:rPr>
              <a:t>ভের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প্রোগ্রাম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সফট্‌ওয়্যার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স্থানান্তর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তাছাড়া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স্থায়ীভাবে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3216166" y="6369269"/>
            <a:ext cx="2900855" cy="488731"/>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26123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 xmlns:a14="http://schemas.microsoft.com/office/drawing/2010/main" val="0"/>
              </a:ext>
            </a:extLst>
          </a:blip>
          <a:srcRect l="16939" t="20572" r="33045" b="21279"/>
          <a:stretch/>
        </p:blipFill>
        <p:spPr>
          <a:xfrm>
            <a:off x="3368116" y="2086377"/>
            <a:ext cx="3039415" cy="2653048"/>
          </a:xfrm>
          <a:prstGeom prst="rect">
            <a:avLst/>
          </a:prstGeom>
        </p:spPr>
      </p:pic>
      <p:sp>
        <p:nvSpPr>
          <p:cNvPr id="4" name="TextBox 3"/>
          <p:cNvSpPr txBox="1"/>
          <p:nvPr/>
        </p:nvSpPr>
        <p:spPr>
          <a:xfrm>
            <a:off x="3651638" y="1165054"/>
            <a:ext cx="1133343"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মনিটর</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1719944" y="3632023"/>
            <a:ext cx="2004188"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স্পিকার</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113760" y="2757965"/>
            <a:ext cx="937712"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প্রিন্টার</a:t>
            </a:r>
            <a:endParaRPr lang="en-US" sz="2400" dirty="0">
              <a:latin typeface="NikoshBAN" panose="02000000000000000000" pitchFamily="2" charset="0"/>
              <a:cs typeface="NikoshBAN" panose="02000000000000000000" pitchFamily="2" charset="0"/>
            </a:endParaRPr>
          </a:p>
        </p:txBody>
      </p:sp>
      <p:sp>
        <p:nvSpPr>
          <p:cNvPr id="7" name="TextBox 6"/>
          <p:cNvSpPr txBox="1"/>
          <p:nvPr/>
        </p:nvSpPr>
        <p:spPr>
          <a:xfrm>
            <a:off x="7182728" y="3975500"/>
            <a:ext cx="1493186"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মাউস</a:t>
            </a:r>
            <a:endParaRPr lang="en-US" sz="2400" dirty="0">
              <a:latin typeface="NikoshBAN" panose="02000000000000000000" pitchFamily="2" charset="0"/>
              <a:cs typeface="NikoshBAN" panose="02000000000000000000" pitchFamily="2" charset="0"/>
            </a:endParaRPr>
          </a:p>
        </p:txBody>
      </p:sp>
      <p:sp>
        <p:nvSpPr>
          <p:cNvPr id="8" name="TextBox 7"/>
          <p:cNvSpPr txBox="1"/>
          <p:nvPr/>
        </p:nvSpPr>
        <p:spPr>
          <a:xfrm>
            <a:off x="6623173" y="2430964"/>
            <a:ext cx="2438944" cy="461665"/>
          </a:xfrm>
          <a:prstGeom prst="rect">
            <a:avLst/>
          </a:prstGeom>
          <a:noFill/>
        </p:spPr>
        <p:txBody>
          <a:bodyPr wrap="square" rtlCol="0">
            <a:spAutoFit/>
          </a:bodyPr>
          <a:lstStyle/>
          <a:p>
            <a:pPr algn="ctr"/>
            <a:r>
              <a:rPr lang="bn-IN" sz="2400" dirty="0" smtClean="0">
                <a:latin typeface="NikoshBAN" panose="02000000000000000000" pitchFamily="2" charset="0"/>
                <a:cs typeface="NikoshBAN" panose="02000000000000000000" pitchFamily="2" charset="0"/>
              </a:rPr>
              <a:t>সিস্টেম ইউনিট</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NikoshBAN" panose="02000000000000000000" pitchFamily="2" charset="0"/>
              </a:rPr>
              <a:t>(CPU)</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4571999" y="5218568"/>
            <a:ext cx="1926772" cy="461665"/>
          </a:xfrm>
          <a:prstGeom prst="rect">
            <a:avLst/>
          </a:prstGeom>
          <a:noFill/>
        </p:spPr>
        <p:txBody>
          <a:bodyPr wrap="square" rtlCol="0">
            <a:spAutoFit/>
          </a:bodyPr>
          <a:lstStyle/>
          <a:p>
            <a:pPr algn="ctr"/>
            <a:r>
              <a:rPr lang="en-US" sz="2400" dirty="0" err="1" smtClean="0">
                <a:latin typeface="NikoshBAN" panose="02000000000000000000" pitchFamily="2" charset="0"/>
                <a:cs typeface="NikoshBAN" panose="02000000000000000000" pitchFamily="2" charset="0"/>
              </a:rPr>
              <a:t>কীবোর্ড</a:t>
            </a:r>
            <a:endParaRPr lang="en-US" sz="2400" dirty="0">
              <a:latin typeface="NikoshBAN" panose="02000000000000000000" pitchFamily="2" charset="0"/>
              <a:cs typeface="NikoshBAN" panose="02000000000000000000" pitchFamily="2" charset="0"/>
            </a:endParaRPr>
          </a:p>
        </p:txBody>
      </p:sp>
      <p:sp>
        <p:nvSpPr>
          <p:cNvPr id="10" name="TextBox 9"/>
          <p:cNvSpPr txBox="1"/>
          <p:nvPr/>
        </p:nvSpPr>
        <p:spPr>
          <a:xfrm>
            <a:off x="2434683" y="147604"/>
            <a:ext cx="5740487"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কম্পিউটার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পরিচিতি</a:t>
            </a:r>
            <a:r>
              <a:rPr lang="en-US" sz="4800" dirty="0" smtClean="0">
                <a:latin typeface="NikoshBAN" panose="02000000000000000000" pitchFamily="2" charset="0"/>
                <a:cs typeface="NikoshBAN" panose="02000000000000000000" pitchFamily="2" charset="0"/>
              </a:rPr>
              <a:t> </a:t>
            </a:r>
          </a:p>
        </p:txBody>
      </p:sp>
      <p:pic>
        <p:nvPicPr>
          <p:cNvPr id="12" name="Picture 1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686715" y="2181946"/>
            <a:ext cx="1760449" cy="1514900"/>
          </a:xfrm>
          <a:prstGeom prst="rect">
            <a:avLst/>
          </a:prstGeom>
          <a:ln>
            <a:noFill/>
          </a:ln>
        </p:spPr>
      </p:pic>
      <p:sp>
        <p:nvSpPr>
          <p:cNvPr id="13" name="Down Arrow 12"/>
          <p:cNvSpPr/>
          <p:nvPr/>
        </p:nvSpPr>
        <p:spPr>
          <a:xfrm>
            <a:off x="4082407" y="1640334"/>
            <a:ext cx="189342" cy="541612"/>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037227" y="2866030"/>
            <a:ext cx="668741" cy="2183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flipV="1">
            <a:off x="4928569" y="4640237"/>
            <a:ext cx="266578" cy="646329"/>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flipH="1">
            <a:off x="6265759" y="4082324"/>
            <a:ext cx="844719" cy="25930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flipH="1">
            <a:off x="6090608" y="2556047"/>
            <a:ext cx="602375" cy="201918"/>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3673527" y="3741765"/>
            <a:ext cx="668741" cy="218364"/>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105807" y="6400800"/>
            <a:ext cx="2853559" cy="457200"/>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4583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ID="2" presetClass="entr" presetSubtype="4"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2" presetClass="entr" presetSubtype="4"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500" fill="hold"/>
                                        <p:tgtEl>
                                          <p:spTgt spid="6"/>
                                        </p:tgtEl>
                                        <p:attrNameLst>
                                          <p:attrName>ppt_x</p:attrName>
                                        </p:attrNameLst>
                                      </p:cBhvr>
                                      <p:tavLst>
                                        <p:tav tm="0">
                                          <p:val>
                                            <p:strVal val="#ppt_x"/>
                                          </p:val>
                                        </p:tav>
                                        <p:tav tm="100000">
                                          <p:val>
                                            <p:strVal val="#ppt_x"/>
                                          </p:val>
                                        </p:tav>
                                      </p:tavLst>
                                    </p:anim>
                                    <p:anim calcmode="lin" valueType="num">
                                      <p:cBhvr additive="base">
                                        <p:cTn id="73" dur="50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500"/>
                            </p:stCondLst>
                            <p:childTnLst>
                              <p:par>
                                <p:cTn id="75" presetID="2" presetClass="entr" presetSubtype="4"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500" fill="hold"/>
                                        <p:tgtEl>
                                          <p:spTgt spid="14"/>
                                        </p:tgtEl>
                                        <p:attrNameLst>
                                          <p:attrName>ppt_x</p:attrName>
                                        </p:attrNameLst>
                                      </p:cBhvr>
                                      <p:tavLst>
                                        <p:tav tm="0">
                                          <p:val>
                                            <p:strVal val="#ppt_x"/>
                                          </p:val>
                                        </p:tav>
                                        <p:tav tm="100000">
                                          <p:val>
                                            <p:strVal val="#ppt_x"/>
                                          </p:val>
                                        </p:tav>
                                      </p:tavLst>
                                    </p:anim>
                                    <p:anim calcmode="lin" valueType="num">
                                      <p:cBhvr additive="base">
                                        <p:cTn id="7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3" grpId="0" animBg="1"/>
      <p:bldP spid="14" grpId="0" animBg="1"/>
      <p:bldP spid="16" grpId="0" animBg="1"/>
      <p:bldP spid="17" grpId="0" animBg="1"/>
      <p:bldP spid="18"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3770" y="436727"/>
            <a:ext cx="4735773"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মেমোরি</a:t>
            </a:r>
            <a:r>
              <a:rPr lang="en-US" sz="4800" dirty="0" smtClean="0">
                <a:latin typeface="NikoshBAN" panose="02000000000000000000" pitchFamily="2" charset="0"/>
                <a:cs typeface="NikoshBAN" panose="02000000000000000000" pitchFamily="2" charset="0"/>
              </a:rPr>
              <a:t> </a:t>
            </a:r>
            <a:r>
              <a:rPr lang="en-US" sz="4800" dirty="0" smtClean="0">
                <a:latin typeface="Times New Roman" panose="02020603050405020304" pitchFamily="18" charset="0"/>
                <a:cs typeface="Times New Roman" panose="02020603050405020304" pitchFamily="18" charset="0"/>
              </a:rPr>
              <a:t>(Memory)</a:t>
            </a:r>
            <a:endParaRPr lang="en-US" sz="4800" dirty="0" smtClean="0">
              <a:latin typeface="NikoshBAN" panose="02000000000000000000" pitchFamily="2" charset="0"/>
              <a:cs typeface="NikoshBAN" panose="02000000000000000000" pitchFamily="2" charset="0"/>
            </a:endParaRPr>
          </a:p>
        </p:txBody>
      </p:sp>
      <p:sp>
        <p:nvSpPr>
          <p:cNvPr id="3" name="TextBox 2"/>
          <p:cNvSpPr txBox="1"/>
          <p:nvPr/>
        </p:nvSpPr>
        <p:spPr>
          <a:xfrm>
            <a:off x="177422" y="1883397"/>
            <a:ext cx="8816454" cy="1569660"/>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শব্দের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নির্দেশাবলী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অংশকে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প্রক্রিয়াকরণের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সুবিধার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লাগানো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যথা</a:t>
            </a:r>
            <a:r>
              <a:rPr lang="en-US" sz="2400" dirty="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p:txBody>
      </p:sp>
      <p:sp>
        <p:nvSpPr>
          <p:cNvPr id="4" name="TextBox 3"/>
          <p:cNvSpPr txBox="1"/>
          <p:nvPr/>
        </p:nvSpPr>
        <p:spPr>
          <a:xfrm>
            <a:off x="177422" y="3807730"/>
            <a:ext cx="8816454" cy="1384995"/>
          </a:xfrm>
          <a:prstGeom prst="rect">
            <a:avLst/>
          </a:prstGeom>
          <a:noFill/>
        </p:spPr>
        <p:txBody>
          <a:bodyPr wrap="square" rtlCol="0">
            <a:spAutoFit/>
          </a:bodyPr>
          <a:lstStyle/>
          <a:p>
            <a:r>
              <a:rPr lang="en-US" sz="2800" dirty="0" smtClean="0">
                <a:latin typeface="NikoshBAN" panose="02000000000000000000" pitchFamily="2" charset="0"/>
                <a:cs typeface="NikoshBAN" panose="02000000000000000000" pitchFamily="2" charset="0"/>
              </a:rPr>
              <a:t>১. </a:t>
            </a:r>
            <a:r>
              <a:rPr lang="bn-IN" sz="2800" dirty="0" smtClean="0">
                <a:latin typeface="NikoshBAN" panose="02000000000000000000" pitchFamily="2" charset="0"/>
                <a:cs typeface="NikoshBAN" panose="02000000000000000000" pitchFamily="2" charset="0"/>
              </a:rPr>
              <a:t>প্রধান মেমোরি</a:t>
            </a:r>
            <a:r>
              <a:rPr lang="en-US" sz="2800" dirty="0" smtClean="0">
                <a:latin typeface="NikoshBAN" panose="02000000000000000000" pitchFamily="2" charset="0"/>
                <a:cs typeface="NikoshBAN" panose="02000000000000000000" pitchFamily="2" charset="0"/>
              </a:rPr>
              <a:t> </a:t>
            </a:r>
            <a:r>
              <a:rPr lang="en-US" sz="2800" dirty="0" smtClean="0">
                <a:latin typeface="Times New Roman" panose="02020603050405020304" pitchFamily="18" charset="0"/>
                <a:cs typeface="NikoshBAN" panose="02000000000000000000" pitchFamily="2" charset="0"/>
              </a:rPr>
              <a:t>(Main Memory/Primary Memory)</a:t>
            </a:r>
            <a:endParaRPr lang="bn-IN" sz="2800" dirty="0" smtClean="0">
              <a:latin typeface="Times New Roman" panose="02020603050405020304" pitchFamily="18"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a:t>
            </a:r>
            <a:r>
              <a:rPr lang="bn-IN" sz="2800" dirty="0" smtClean="0">
                <a:latin typeface="NikoshBAN" panose="02000000000000000000" pitchFamily="2" charset="0"/>
                <a:cs typeface="NikoshBAN" panose="02000000000000000000" pitchFamily="2" charset="0"/>
              </a:rPr>
              <a:t>সহায়ক মেমোরি</a:t>
            </a:r>
            <a:r>
              <a:rPr lang="en-US" sz="2800" dirty="0" smtClean="0">
                <a:latin typeface="NikoshBAN" panose="02000000000000000000" pitchFamily="2" charset="0"/>
                <a:cs typeface="NikoshBAN" panose="02000000000000000000" pitchFamily="2" charset="0"/>
              </a:rPr>
              <a:t> </a:t>
            </a:r>
            <a:r>
              <a:rPr lang="en-US" sz="2800" dirty="0" smtClean="0">
                <a:latin typeface="Times New Roman" panose="02020603050405020304" pitchFamily="18" charset="0"/>
                <a:cs typeface="NikoshBAN" panose="02000000000000000000" pitchFamily="2" charset="0"/>
              </a:rPr>
              <a:t>(Auxiliary Memory/Secondary </a:t>
            </a:r>
            <a:r>
              <a:rPr lang="en-US" sz="2800" dirty="0">
                <a:latin typeface="Times New Roman" panose="02020603050405020304" pitchFamily="18" charset="0"/>
                <a:cs typeface="NikoshBAN" panose="02000000000000000000" pitchFamily="2" charset="0"/>
              </a:rPr>
              <a:t>Memory</a:t>
            </a:r>
            <a:r>
              <a:rPr lang="en-US" sz="2800" dirty="0" smtClean="0">
                <a:latin typeface="Times New Roman" panose="02020603050405020304" pitchFamily="18" charset="0"/>
                <a:cs typeface="NikoshBAN" panose="02000000000000000000" pitchFamily="2" charset="0"/>
              </a:rPr>
              <a:t>) </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    ৩. </a:t>
            </a:r>
            <a:r>
              <a:rPr lang="bn-IN" sz="2800" dirty="0" smtClean="0">
                <a:latin typeface="NikoshBAN" panose="02000000000000000000" pitchFamily="2" charset="0"/>
                <a:cs typeface="NikoshBAN" panose="02000000000000000000" pitchFamily="2" charset="0"/>
              </a:rPr>
              <a:t>ক্যাশ মেমোরি </a:t>
            </a:r>
            <a:r>
              <a:rPr lang="en-US" sz="2800" dirty="0" smtClean="0">
                <a:latin typeface="Times New Roman" panose="02020603050405020304" pitchFamily="18"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Cache</a:t>
            </a:r>
            <a:r>
              <a:rPr lang="en-US" sz="2800" dirty="0" smtClean="0">
                <a:latin typeface="Times New Roman" panose="02020603050405020304" pitchFamily="18" charset="0"/>
                <a:cs typeface="NikoshBAN" panose="02000000000000000000" pitchFamily="2" charset="0"/>
              </a:rPr>
              <a:t> </a:t>
            </a:r>
            <a:r>
              <a:rPr lang="en-US" sz="2800" dirty="0">
                <a:latin typeface="Times New Roman" panose="02020603050405020304" pitchFamily="18" charset="0"/>
                <a:cs typeface="NikoshBAN" panose="02000000000000000000" pitchFamily="2" charset="0"/>
              </a:rPr>
              <a:t>Memory</a:t>
            </a:r>
            <a:r>
              <a:rPr lang="en-US" sz="2800" dirty="0" smtClean="0">
                <a:latin typeface="Times New Roman" panose="02020603050405020304" pitchFamily="18" charset="0"/>
                <a:cs typeface="NikoshBAN" panose="02000000000000000000" pitchFamily="2" charset="0"/>
              </a:rPr>
              <a:t>) </a:t>
            </a:r>
            <a:endParaRPr lang="en-US" sz="2800" dirty="0" smtClean="0">
              <a:latin typeface="Times New Roman" panose="02020603050405020304" pitchFamily="18" charset="0"/>
              <a:cs typeface="Times New Roman" panose="02020603050405020304" pitchFamily="18" charset="0"/>
            </a:endParaRPr>
          </a:p>
        </p:txBody>
      </p:sp>
      <p:sp>
        <p:nvSpPr>
          <p:cNvPr id="5" name="TextBox 4"/>
          <p:cNvSpPr txBox="1"/>
          <p:nvPr/>
        </p:nvSpPr>
        <p:spPr>
          <a:xfrm>
            <a:off x="3358055" y="6306207"/>
            <a:ext cx="2664373"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1971345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739486" y="989471"/>
            <a:ext cx="2033517" cy="65509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bn-IN" sz="3600" dirty="0" smtClean="0">
                <a:latin typeface="NikoshBAN" panose="02000000000000000000" pitchFamily="2" charset="0"/>
                <a:cs typeface="NikoshBAN" panose="02000000000000000000" pitchFamily="2" charset="0"/>
              </a:rPr>
              <a:t>মেমোরি</a:t>
            </a:r>
            <a:endParaRPr lang="en-US" sz="3600" dirty="0">
              <a:latin typeface="NikoshBAN" panose="02000000000000000000" pitchFamily="2" charset="0"/>
              <a:cs typeface="NikoshBAN" panose="02000000000000000000" pitchFamily="2" charset="0"/>
            </a:endParaRPr>
          </a:p>
        </p:txBody>
      </p:sp>
      <p:sp>
        <p:nvSpPr>
          <p:cNvPr id="10" name="Rectangle 9"/>
          <p:cNvSpPr/>
          <p:nvPr/>
        </p:nvSpPr>
        <p:spPr>
          <a:xfrm>
            <a:off x="7017226" y="2815996"/>
            <a:ext cx="2033517" cy="655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ক্যাশ মেমোরি</a:t>
            </a:r>
            <a:endParaRPr lang="en-US" sz="2800" dirty="0">
              <a:latin typeface="NikoshBAN" panose="02000000000000000000" pitchFamily="2" charset="0"/>
              <a:cs typeface="NikoshBAN" panose="02000000000000000000" pitchFamily="2" charset="0"/>
            </a:endParaRPr>
          </a:p>
        </p:txBody>
      </p:sp>
      <p:sp>
        <p:nvSpPr>
          <p:cNvPr id="11" name="Rectangle 10"/>
          <p:cNvSpPr/>
          <p:nvPr/>
        </p:nvSpPr>
        <p:spPr>
          <a:xfrm>
            <a:off x="127373" y="2815996"/>
            <a:ext cx="2033517" cy="655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প্রধান মেমোরি</a:t>
            </a:r>
            <a:endParaRPr lang="en-US" sz="2800" dirty="0">
              <a:latin typeface="NikoshBAN" panose="02000000000000000000" pitchFamily="2" charset="0"/>
              <a:cs typeface="NikoshBAN" panose="02000000000000000000" pitchFamily="2" charset="0"/>
            </a:endParaRPr>
          </a:p>
        </p:txBody>
      </p:sp>
      <p:sp>
        <p:nvSpPr>
          <p:cNvPr id="12" name="Rectangle 11"/>
          <p:cNvSpPr/>
          <p:nvPr/>
        </p:nvSpPr>
        <p:spPr>
          <a:xfrm>
            <a:off x="4572007" y="2815996"/>
            <a:ext cx="2272352" cy="655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সহায়ক মেমোরি</a:t>
            </a:r>
            <a:endParaRPr lang="en-US" sz="2800" dirty="0">
              <a:latin typeface="NikoshBAN" panose="02000000000000000000" pitchFamily="2" charset="0"/>
              <a:cs typeface="NikoshBAN" panose="02000000000000000000" pitchFamily="2" charset="0"/>
            </a:endParaRPr>
          </a:p>
        </p:txBody>
      </p:sp>
      <p:sp>
        <p:nvSpPr>
          <p:cNvPr id="13" name="Rectangle 12"/>
          <p:cNvSpPr/>
          <p:nvPr/>
        </p:nvSpPr>
        <p:spPr>
          <a:xfrm>
            <a:off x="5504033" y="4135279"/>
            <a:ext cx="1913530" cy="18833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457200" indent="-457200">
              <a:buFont typeface="Wingdings" panose="05000000000000000000" pitchFamily="2" charset="2"/>
              <a:buChar char="§"/>
            </a:pPr>
            <a:endParaRPr lang="bn-IN" sz="2400" dirty="0" smtClean="0">
              <a:latin typeface="NikoshBAN" panose="02000000000000000000" pitchFamily="2" charset="0"/>
              <a:cs typeface="NikoshBAN" panose="02000000000000000000" pitchFamily="2" charset="0"/>
            </a:endParaRPr>
          </a:p>
          <a:p>
            <a:pPr marL="457200" indent="-457200">
              <a:buFont typeface="Wingdings" panose="05000000000000000000" pitchFamily="2" charset="2"/>
              <a:buChar char="§"/>
            </a:pPr>
            <a:r>
              <a:rPr lang="bn-IN" sz="2400" dirty="0" smtClean="0">
                <a:latin typeface="NikoshBAN" panose="02000000000000000000" pitchFamily="2" charset="0"/>
                <a:cs typeface="NikoshBAN" panose="02000000000000000000" pitchFamily="2" charset="0"/>
              </a:rPr>
              <a:t> হার্ডডিস্ক</a:t>
            </a:r>
          </a:p>
          <a:p>
            <a:pPr marL="457200" indent="-457200">
              <a:buFont typeface="Wingdings" panose="05000000000000000000" pitchFamily="2" charset="2"/>
              <a:buChar char="§"/>
            </a:pPr>
            <a:r>
              <a:rPr lang="bn-IN" sz="2400" dirty="0" smtClean="0">
                <a:latin typeface="NikoshBAN" panose="02000000000000000000" pitchFamily="2" charset="0"/>
                <a:cs typeface="NikoshBAN" panose="02000000000000000000" pitchFamily="2" charset="0"/>
              </a:rPr>
              <a:t> সিডি</a:t>
            </a:r>
          </a:p>
          <a:p>
            <a:pPr marL="457200" indent="-457200">
              <a:buFont typeface="Wingdings" panose="05000000000000000000" pitchFamily="2" charset="2"/>
              <a:buChar char="§"/>
            </a:pP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ডিভিডি</a:t>
            </a:r>
          </a:p>
          <a:p>
            <a:pPr marL="457200" indent="-457200">
              <a:buFont typeface="Wingdings" panose="05000000000000000000" pitchFamily="2" charset="2"/>
              <a:buChar char="§"/>
            </a:pPr>
            <a:r>
              <a:rPr lang="bn-IN" sz="2400" dirty="0" smtClean="0">
                <a:latin typeface="NikoshBAN" panose="02000000000000000000" pitchFamily="2" charset="0"/>
                <a:cs typeface="NikoshBAN" panose="02000000000000000000" pitchFamily="2" charset="0"/>
              </a:rPr>
              <a:t>পেন ড্রাইভ</a:t>
            </a:r>
          </a:p>
          <a:p>
            <a:pPr marL="457200" indent="-457200">
              <a:buFont typeface="Wingdings" panose="05000000000000000000" pitchFamily="2" charset="2"/>
              <a:buChar char="§"/>
            </a:pP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ফ্লোপি ডিস্ক</a:t>
            </a:r>
          </a:p>
          <a:p>
            <a:pPr marL="457200" indent="-457200">
              <a:buFont typeface="Wingdings" panose="05000000000000000000" pitchFamily="2" charset="2"/>
              <a:buChar char="§"/>
            </a:pPr>
            <a:endParaRPr lang="en-US" sz="3200" dirty="0">
              <a:latin typeface="NikoshBAN" panose="02000000000000000000" pitchFamily="2" charset="0"/>
              <a:cs typeface="NikoshBAN" panose="02000000000000000000" pitchFamily="2" charset="0"/>
            </a:endParaRPr>
          </a:p>
        </p:txBody>
      </p:sp>
      <p:sp>
        <p:nvSpPr>
          <p:cNvPr id="14" name="Rectangle 13"/>
          <p:cNvSpPr/>
          <p:nvPr/>
        </p:nvSpPr>
        <p:spPr>
          <a:xfrm>
            <a:off x="69373" y="4326351"/>
            <a:ext cx="1428469" cy="655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র‍্যাম</a:t>
            </a:r>
            <a:endParaRPr lang="en-US" sz="2400" dirty="0">
              <a:latin typeface="NikoshBAN" panose="02000000000000000000" pitchFamily="2" charset="0"/>
              <a:cs typeface="NikoshBAN" panose="02000000000000000000" pitchFamily="2" charset="0"/>
            </a:endParaRPr>
          </a:p>
        </p:txBody>
      </p:sp>
      <p:sp>
        <p:nvSpPr>
          <p:cNvPr id="15" name="Rectangle 14"/>
          <p:cNvSpPr/>
          <p:nvPr/>
        </p:nvSpPr>
        <p:spPr>
          <a:xfrm>
            <a:off x="2730117" y="4326351"/>
            <a:ext cx="1428469" cy="6550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রম</a:t>
            </a:r>
            <a:endParaRPr lang="en-US" sz="2400" dirty="0">
              <a:latin typeface="NikoshBAN" panose="02000000000000000000" pitchFamily="2" charset="0"/>
              <a:cs typeface="NikoshBAN" panose="02000000000000000000" pitchFamily="2" charset="0"/>
            </a:endParaRPr>
          </a:p>
        </p:txBody>
      </p:sp>
      <p:sp>
        <p:nvSpPr>
          <p:cNvPr id="16" name="Rectangle 15"/>
          <p:cNvSpPr/>
          <p:nvPr/>
        </p:nvSpPr>
        <p:spPr>
          <a:xfrm>
            <a:off x="69373" y="5841250"/>
            <a:ext cx="997432" cy="887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bn-IN" sz="2400" dirty="0" smtClean="0">
              <a:latin typeface="NikoshBAN" panose="02000000000000000000" pitchFamily="2" charset="0"/>
              <a:cs typeface="NikoshBAN" panose="02000000000000000000" pitchFamily="2" charset="0"/>
            </a:endParaRPr>
          </a:p>
          <a:p>
            <a:pPr algn="ctr"/>
            <a:endParaRPr lang="bn-IN" sz="2400" dirty="0">
              <a:latin typeface="NikoshBAN" panose="02000000000000000000" pitchFamily="2" charset="0"/>
              <a:cs typeface="NikoshBAN" panose="02000000000000000000" pitchFamily="2" charset="0"/>
            </a:endParaRPr>
          </a:p>
          <a:p>
            <a:pPr algn="ctr"/>
            <a:r>
              <a:rPr lang="bn-IN" sz="2400" dirty="0" smtClean="0">
                <a:latin typeface="NikoshBAN" panose="02000000000000000000" pitchFamily="2" charset="0"/>
                <a:cs typeface="NikoshBAN" panose="02000000000000000000" pitchFamily="2" charset="0"/>
              </a:rPr>
              <a:t>স্ট্যটিক মেমোরি</a:t>
            </a:r>
            <a:endParaRPr lang="en-US" sz="2400" dirty="0">
              <a:latin typeface="NikoshBAN" panose="02000000000000000000" pitchFamily="2" charset="0"/>
              <a:cs typeface="NikoshBAN" panose="02000000000000000000" pitchFamily="2" charset="0"/>
            </a:endParaRPr>
          </a:p>
          <a:p>
            <a:pPr algn="ctr"/>
            <a:endParaRPr lang="en-US" sz="3200" dirty="0">
              <a:latin typeface="NikoshBAN" panose="02000000000000000000" pitchFamily="2" charset="0"/>
              <a:cs typeface="NikoshBAN" panose="02000000000000000000" pitchFamily="2" charset="0"/>
            </a:endParaRPr>
          </a:p>
        </p:txBody>
      </p:sp>
      <p:sp>
        <p:nvSpPr>
          <p:cNvPr id="17" name="Rectangle 16"/>
          <p:cNvSpPr/>
          <p:nvPr/>
        </p:nvSpPr>
        <p:spPr>
          <a:xfrm>
            <a:off x="1268104" y="5841250"/>
            <a:ext cx="1255594" cy="887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400" dirty="0" smtClean="0">
                <a:latin typeface="NikoshBAN" panose="02000000000000000000" pitchFamily="2" charset="0"/>
                <a:cs typeface="NikoshBAN" panose="02000000000000000000" pitchFamily="2" charset="0"/>
              </a:rPr>
              <a:t>ডাইনেমিক</a:t>
            </a:r>
          </a:p>
          <a:p>
            <a:pPr algn="ctr"/>
            <a:r>
              <a:rPr lang="bn-IN" sz="2400" dirty="0" smtClean="0">
                <a:latin typeface="NikoshBAN" panose="02000000000000000000" pitchFamily="2" charset="0"/>
                <a:cs typeface="NikoshBAN" panose="02000000000000000000" pitchFamily="2" charset="0"/>
              </a:rPr>
              <a:t>মেমরি</a:t>
            </a:r>
            <a:endParaRPr lang="en-US" sz="2400" dirty="0">
              <a:latin typeface="NikoshBAN" panose="02000000000000000000" pitchFamily="2" charset="0"/>
              <a:cs typeface="NikoshBAN" panose="02000000000000000000" pitchFamily="2" charset="0"/>
            </a:endParaRPr>
          </a:p>
        </p:txBody>
      </p:sp>
      <p:sp>
        <p:nvSpPr>
          <p:cNvPr id="18" name="Rectangle 17"/>
          <p:cNvSpPr/>
          <p:nvPr/>
        </p:nvSpPr>
        <p:spPr>
          <a:xfrm>
            <a:off x="2815700" y="5459114"/>
            <a:ext cx="1847572" cy="104471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 PROM</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EPROM</a:t>
            </a:r>
          </a:p>
          <a:p>
            <a:pPr marL="342900" indent="-3429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EEPROM</a:t>
            </a:r>
            <a:endParaRPr lang="en-US" sz="2000" dirty="0">
              <a:latin typeface="Times New Roman" panose="02020603050405020304" pitchFamily="18" charset="0"/>
              <a:cs typeface="Times New Roman" panose="02020603050405020304" pitchFamily="18" charset="0"/>
            </a:endParaRPr>
          </a:p>
        </p:txBody>
      </p:sp>
      <p:cxnSp>
        <p:nvCxnSpPr>
          <p:cNvPr id="20" name="Straight Connector 19"/>
          <p:cNvCxnSpPr/>
          <p:nvPr/>
        </p:nvCxnSpPr>
        <p:spPr>
          <a:xfrm>
            <a:off x="859809" y="2333774"/>
            <a:ext cx="7324298" cy="40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749421" y="1658211"/>
            <a:ext cx="6824" cy="655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359856" y="3471088"/>
            <a:ext cx="6824" cy="65509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8161361" y="2381541"/>
            <a:ext cx="9098" cy="47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5554639" y="2361070"/>
            <a:ext cx="9098" cy="47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863228" y="2325813"/>
            <a:ext cx="9098" cy="47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07489" y="3471088"/>
            <a:ext cx="9098" cy="47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86603" y="3926014"/>
            <a:ext cx="307529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86603" y="3922603"/>
            <a:ext cx="0" cy="403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348251" y="3946486"/>
            <a:ext cx="0" cy="403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1320" y="5431818"/>
            <a:ext cx="16832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160890" y="5437505"/>
            <a:ext cx="0" cy="403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11786" y="5437505"/>
            <a:ext cx="0" cy="40374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384670" y="4981443"/>
            <a:ext cx="9098" cy="47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3477325" y="4981443"/>
            <a:ext cx="9098" cy="47539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82498" y="122827"/>
            <a:ext cx="5132696" cy="769441"/>
          </a:xfrm>
          <a:prstGeom prst="rect">
            <a:avLst/>
          </a:prstGeom>
          <a:noFill/>
        </p:spPr>
        <p:txBody>
          <a:bodyPr wrap="square" rtlCol="0">
            <a:spAutoFit/>
          </a:bodyPr>
          <a:lstStyle/>
          <a:p>
            <a:pPr algn="ctr"/>
            <a:r>
              <a:rPr lang="bn-IN" sz="4400" dirty="0" smtClean="0">
                <a:latin typeface="NikoshBAN" panose="02000000000000000000" pitchFamily="2" charset="0"/>
                <a:cs typeface="NikoshBAN" panose="02000000000000000000" pitchFamily="2" charset="0"/>
              </a:rPr>
              <a:t>মেমোরির শ্রেণি বিভাগ</a:t>
            </a:r>
            <a:endParaRPr lang="en-US" sz="4400" dirty="0" smtClean="0">
              <a:latin typeface="NikoshBAN" panose="02000000000000000000" pitchFamily="2" charset="0"/>
              <a:cs typeface="NikoshBAN" panose="02000000000000000000" pitchFamily="2" charset="0"/>
            </a:endParaRPr>
          </a:p>
        </p:txBody>
      </p:sp>
      <p:sp>
        <p:nvSpPr>
          <p:cNvPr id="3" name="TextBox 2"/>
          <p:cNvSpPr txBox="1"/>
          <p:nvPr/>
        </p:nvSpPr>
        <p:spPr>
          <a:xfrm>
            <a:off x="3348251" y="6503831"/>
            <a:ext cx="2424752"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4086127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573210"/>
            <a:ext cx="8734567" cy="646331"/>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প্রধান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মেমোরি</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(Main Memory/Primary Memory)</a:t>
            </a:r>
            <a:endParaRPr lang="en-US" sz="3600" dirty="0" smtClean="0">
              <a:latin typeface="NikoshBAN" panose="02000000000000000000" pitchFamily="2" charset="0"/>
              <a:cs typeface="NikoshBAN" panose="02000000000000000000" pitchFamily="2" charset="0"/>
            </a:endParaRPr>
          </a:p>
        </p:txBody>
      </p:sp>
      <p:sp>
        <p:nvSpPr>
          <p:cNvPr id="3" name="TextBox 2"/>
          <p:cNvSpPr txBox="1"/>
          <p:nvPr/>
        </p:nvSpPr>
        <p:spPr>
          <a:xfrm>
            <a:off x="928048" y="3875962"/>
            <a:ext cx="6359856" cy="1384995"/>
          </a:xfrm>
          <a:prstGeom prst="rect">
            <a:avLst/>
          </a:prstGeom>
          <a:noFill/>
        </p:spPr>
        <p:txBody>
          <a:bodyPr wrap="square" rtlCol="0">
            <a:spAutoFit/>
          </a:bodyPr>
          <a:lstStyle/>
          <a:p>
            <a:r>
              <a:rPr lang="en-US" sz="2800" dirty="0" err="1">
                <a:latin typeface="NikoshBAN" panose="02000000000000000000" pitchFamily="2" charset="0"/>
                <a:cs typeface="NikoshBAN" panose="02000000000000000000" pitchFamily="2" charset="0"/>
              </a:rPr>
              <a:t>প্রধান</a:t>
            </a:r>
            <a:r>
              <a:rPr lang="en-US" sz="2800" dirty="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মেমোরি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দুই</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প্রকার</a:t>
            </a:r>
            <a:r>
              <a:rPr lang="en-US" sz="2800" dirty="0" smtClean="0">
                <a:latin typeface="NikoshBAN" panose="02000000000000000000" pitchFamily="2" charset="0"/>
                <a:cs typeface="NikoshBAN" panose="02000000000000000000" pitchFamily="2" charset="0"/>
              </a:rPr>
              <a:t>। </a:t>
            </a:r>
            <a:r>
              <a:rPr lang="en-US" sz="2800" dirty="0" err="1" smtClean="0">
                <a:latin typeface="NikoshBAN" panose="02000000000000000000" pitchFamily="2" charset="0"/>
                <a:cs typeface="NikoshBAN" panose="02000000000000000000" pitchFamily="2" charset="0"/>
              </a:rPr>
              <a:t>যথা</a:t>
            </a:r>
            <a:r>
              <a:rPr lang="en-US" sz="2800" dirty="0" smtClean="0">
                <a:latin typeface="NikoshBAN" panose="02000000000000000000" pitchFamily="2" charset="0"/>
                <a:cs typeface="NikoshBAN" panose="02000000000000000000" pitchFamily="2" charset="0"/>
              </a:rPr>
              <a:t>-</a:t>
            </a:r>
          </a:p>
          <a:p>
            <a:r>
              <a:rPr lang="en-US" sz="2800" dirty="0" smtClean="0">
                <a:latin typeface="NikoshBAN" panose="02000000000000000000" pitchFamily="2" charset="0"/>
                <a:cs typeface="NikoshBAN" panose="02000000000000000000" pitchFamily="2" charset="0"/>
              </a:rPr>
              <a:t>(১) </a:t>
            </a:r>
            <a:r>
              <a:rPr lang="en-US" sz="2800" dirty="0" smtClean="0">
                <a:latin typeface="Times New Roman" panose="02020603050405020304" pitchFamily="18" charset="0"/>
                <a:cs typeface="Times New Roman" panose="02020603050405020304" pitchFamily="18" charset="0"/>
              </a:rPr>
              <a:t>RAM (Random Access Memory)</a:t>
            </a:r>
            <a:endParaRPr lang="en-US" sz="2800" dirty="0" smtClean="0">
              <a:latin typeface="NikoshBAN" panose="02000000000000000000" pitchFamily="2" charset="0"/>
              <a:cs typeface="NikoshBAN" panose="02000000000000000000" pitchFamily="2" charset="0"/>
            </a:endParaRPr>
          </a:p>
          <a:p>
            <a:r>
              <a:rPr lang="en-US" sz="2800" dirty="0" smtClean="0">
                <a:latin typeface="NikoshBAN" panose="02000000000000000000" pitchFamily="2" charset="0"/>
                <a:cs typeface="NikoshBAN" panose="02000000000000000000" pitchFamily="2" charset="0"/>
              </a:rPr>
              <a:t>(২) ROM </a:t>
            </a:r>
            <a:r>
              <a:rPr lang="en-US" sz="2800" dirty="0" smtClean="0">
                <a:latin typeface="Times New Roman" panose="02020603050405020304" pitchFamily="18" charset="0"/>
                <a:cs typeface="Times New Roman" panose="02020603050405020304" pitchFamily="18" charset="0"/>
              </a:rPr>
              <a:t>(Read Only Memory)</a:t>
            </a:r>
            <a:endParaRPr lang="en-US" sz="2800" dirty="0" smtClean="0">
              <a:latin typeface="NikoshBAN" panose="02000000000000000000" pitchFamily="2" charset="0"/>
              <a:cs typeface="NikoshBAN" panose="02000000000000000000" pitchFamily="2" charset="0"/>
            </a:endParaRPr>
          </a:p>
        </p:txBody>
      </p:sp>
      <p:sp>
        <p:nvSpPr>
          <p:cNvPr id="5" name="TextBox 4"/>
          <p:cNvSpPr txBox="1"/>
          <p:nvPr/>
        </p:nvSpPr>
        <p:spPr>
          <a:xfrm>
            <a:off x="218364" y="1924334"/>
            <a:ext cx="8734567" cy="1200329"/>
          </a:xfrm>
          <a:prstGeom prst="rect">
            <a:avLst/>
          </a:prstGeom>
          <a:noFill/>
        </p:spPr>
        <p:txBody>
          <a:bodyPr wrap="square" rtlCol="0">
            <a:spAutoFit/>
          </a:bodyPr>
          <a:lstStyle/>
          <a:p>
            <a:pPr algn="just"/>
            <a:r>
              <a:rPr lang="en-US" sz="2400" b="1" u="sng" dirty="0" err="1">
                <a:latin typeface="NikoshBAN" panose="02000000000000000000" pitchFamily="2" charset="0"/>
                <a:cs typeface="NikoshBAN" panose="02000000000000000000" pitchFamily="2" charset="0"/>
              </a:rPr>
              <a:t>প্রধান</a:t>
            </a:r>
            <a:r>
              <a:rPr lang="en-US" sz="2400" b="1" u="sng" dirty="0">
                <a:latin typeface="NikoshBAN" panose="02000000000000000000" pitchFamily="2" charset="0"/>
                <a:cs typeface="NikoshBAN" panose="02000000000000000000" pitchFamily="2" charset="0"/>
              </a:rPr>
              <a:t> </a:t>
            </a:r>
            <a:r>
              <a:rPr lang="en-US" sz="2400" b="1" u="sng" dirty="0" err="1" smtClean="0">
                <a:latin typeface="NikoshBAN" panose="02000000000000000000" pitchFamily="2" charset="0"/>
                <a:cs typeface="NikoshBAN" panose="02000000000000000000" pitchFamily="2" charset="0"/>
              </a:rPr>
              <a:t>মেমোরি</a:t>
            </a:r>
            <a:r>
              <a:rPr lang="bn-IN" sz="2400" b="1" u="sng" dirty="0" smtClean="0">
                <a:latin typeface="NikoshBAN" panose="02000000000000000000" pitchFamily="2" charset="0"/>
                <a:cs typeface="NikoshBAN" panose="02000000000000000000" pitchFamily="2" charset="0"/>
              </a:rPr>
              <a:t>ঃ</a:t>
            </a:r>
            <a:r>
              <a:rPr lang="bn-IN"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সিপিইউ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সংযুক্ত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অভ্যন্তরীণ</a:t>
            </a:r>
            <a:r>
              <a:rPr lang="bn-IN"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ইনপুটকৃত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প্রথমে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অবস্থান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সিপিইউ</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প্রক্রিয়াকরণ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হওয়া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পর্যন্ত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জমা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p>
        </p:txBody>
      </p:sp>
      <p:sp>
        <p:nvSpPr>
          <p:cNvPr id="4" name="TextBox 3"/>
          <p:cNvSpPr txBox="1"/>
          <p:nvPr/>
        </p:nvSpPr>
        <p:spPr>
          <a:xfrm>
            <a:off x="3531476" y="6448097"/>
            <a:ext cx="2254469"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727087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922898" y="1030406"/>
            <a:ext cx="3433890" cy="2517820"/>
          </a:xfrm>
          <a:prstGeom prst="rect">
            <a:avLst/>
          </a:prstGeom>
          <a:noFill/>
          <a:ln w="9525">
            <a:noFill/>
            <a:miter lim="800000"/>
            <a:headEnd/>
            <a:tailEnd/>
          </a:ln>
          <a:effectLst/>
        </p:spPr>
      </p:pic>
      <p:sp>
        <p:nvSpPr>
          <p:cNvPr id="5" name="TextBox 4"/>
          <p:cNvSpPr txBox="1"/>
          <p:nvPr/>
        </p:nvSpPr>
        <p:spPr>
          <a:xfrm>
            <a:off x="914401" y="368490"/>
            <a:ext cx="7683690"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মেমোরি</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(Main Memory/Primary Memory)</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2784143" y="3739487"/>
            <a:ext cx="3179929"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র‍্যাম</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(RAM)</a:t>
            </a:r>
            <a:endParaRPr lang="en-US" sz="3200" dirty="0" smtClean="0">
              <a:latin typeface="NikoshBAN" panose="02000000000000000000" pitchFamily="2" charset="0"/>
              <a:cs typeface="NikoshBAN" panose="02000000000000000000" pitchFamily="2" charset="0"/>
            </a:endParaRPr>
          </a:p>
        </p:txBody>
      </p:sp>
      <p:sp>
        <p:nvSpPr>
          <p:cNvPr id="7" name="TextBox 6"/>
          <p:cNvSpPr txBox="1"/>
          <p:nvPr/>
        </p:nvSpPr>
        <p:spPr>
          <a:xfrm>
            <a:off x="343462" y="4519686"/>
            <a:ext cx="8541231" cy="1569660"/>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র‍্যাম</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(RAM):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NikoshBAN" panose="02000000000000000000" pitchFamily="2" charset="0"/>
                <a:cs typeface="NikoshBAN" panose="02000000000000000000" pitchFamily="2" charset="0"/>
              </a:rPr>
              <a:t>র‍্যাম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অস্থায়ী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র‍্যামকে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ওয়ার্ক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স্পেস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প্রয়োজনে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র‍্যামকে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পঠন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অফ</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করলে</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বিদ্যু</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চলে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র‍্যাম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এইজন্য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র‍্যামকে</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Volatile</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অস্থায়ী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a:t>
            </a:r>
          </a:p>
        </p:txBody>
      </p:sp>
      <p:sp>
        <p:nvSpPr>
          <p:cNvPr id="2" name="TextBox 1"/>
          <p:cNvSpPr txBox="1"/>
          <p:nvPr/>
        </p:nvSpPr>
        <p:spPr>
          <a:xfrm>
            <a:off x="3373821" y="6416566"/>
            <a:ext cx="2590251"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407805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638044" y="1066226"/>
            <a:ext cx="3867912" cy="2514600"/>
          </a:xfrm>
          <a:prstGeom prst="rect">
            <a:avLst/>
          </a:prstGeom>
        </p:spPr>
      </p:pic>
      <p:sp>
        <p:nvSpPr>
          <p:cNvPr id="3" name="TextBox 2"/>
          <p:cNvSpPr txBox="1"/>
          <p:nvPr/>
        </p:nvSpPr>
        <p:spPr>
          <a:xfrm>
            <a:off x="2788172" y="3526238"/>
            <a:ext cx="3208964"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রম</a:t>
            </a:r>
            <a:r>
              <a:rPr lang="en-US" sz="3200" dirty="0" smtClean="0">
                <a:latin typeface="Times New Roman" panose="02020603050405020304" pitchFamily="18" charset="0"/>
                <a:cs typeface="Times New Roman" panose="02020603050405020304" pitchFamily="18" charset="0"/>
              </a:rPr>
              <a:t> (ROM)</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914401" y="368490"/>
            <a:ext cx="7683690" cy="584775"/>
          </a:xfrm>
          <a:prstGeom prst="rect">
            <a:avLst/>
          </a:prstGeom>
          <a:noFill/>
        </p:spPr>
        <p:txBody>
          <a:bodyPr wrap="square" rtlCol="0">
            <a:spAutoFit/>
          </a:bodyPr>
          <a:lstStyle/>
          <a:p>
            <a:r>
              <a:rPr lang="en-US" sz="3200" dirty="0" err="1" smtClean="0">
                <a:latin typeface="NikoshBAN" panose="02000000000000000000" pitchFamily="2" charset="0"/>
                <a:cs typeface="NikoshBAN" panose="02000000000000000000" pitchFamily="2" charset="0"/>
              </a:rPr>
              <a:t>প্রধান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মেমোরি</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(Main Memory/Primary Memory)</a:t>
            </a:r>
            <a:endParaRPr lang="en-US" sz="3200" dirty="0" smtClean="0">
              <a:latin typeface="NikoshBAN" panose="02000000000000000000" pitchFamily="2" charset="0"/>
              <a:cs typeface="NikoshBAN" panose="02000000000000000000" pitchFamily="2" charset="0"/>
            </a:endParaRPr>
          </a:p>
        </p:txBody>
      </p:sp>
      <p:sp>
        <p:nvSpPr>
          <p:cNvPr id="5" name="TextBox 4"/>
          <p:cNvSpPr txBox="1"/>
          <p:nvPr/>
        </p:nvSpPr>
        <p:spPr>
          <a:xfrm>
            <a:off x="163774" y="4647632"/>
            <a:ext cx="8871044" cy="1938992"/>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রম</a:t>
            </a:r>
            <a:r>
              <a:rPr lang="en-US" sz="2400" b="1" u="sng" dirty="0">
                <a:latin typeface="Times New Roman" panose="02020603050405020304" pitchFamily="18" charset="0"/>
                <a:cs typeface="Times New Roman" panose="02020603050405020304" pitchFamily="18" charset="0"/>
              </a:rPr>
              <a:t> </a:t>
            </a:r>
            <a:r>
              <a:rPr lang="en-US" sz="2400" b="1" u="sng" dirty="0" smtClean="0">
                <a:latin typeface="Times New Roman" panose="02020603050405020304" pitchFamily="18" charset="0"/>
                <a:cs typeface="Times New Roman" panose="02020603050405020304" pitchFamily="18" charset="0"/>
              </a:rPr>
              <a:t>(ROM):</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রম</a:t>
            </a:r>
            <a:r>
              <a:rPr lang="bn-IN" sz="2400" dirty="0" smtClean="0">
                <a:latin typeface="NikoshBAN" panose="02000000000000000000" pitchFamily="2" charset="0"/>
                <a:cs typeface="NikoshBAN" panose="02000000000000000000" pitchFamily="2" charset="0"/>
              </a:rPr>
              <a:t> </a:t>
            </a:r>
            <a:r>
              <a:rPr lang="en-US" sz="2400" dirty="0">
                <a:latin typeface="Times New Roman" panose="02020603050405020304" pitchFamily="18" charset="0"/>
                <a:cs typeface="Times New Roman" panose="02020603050405020304" pitchFamily="18" charset="0"/>
              </a:rPr>
              <a:t>(ROM</a:t>
            </a:r>
            <a:r>
              <a:rPr lang="en-US" sz="2400" dirty="0" smtClean="0">
                <a:latin typeface="Times New Roman" panose="02020603050405020304" pitchFamily="18" charset="0"/>
                <a:cs typeface="Times New Roman" panose="02020603050405020304" pitchFamily="18" charset="0"/>
              </a:rPr>
              <a:t>)</a:t>
            </a:r>
            <a:r>
              <a:rPr lang="bn-IN" sz="2400" dirty="0" smtClean="0">
                <a:latin typeface="Times New Roman" panose="02020603050405020304" pitchFamily="18" charset="0"/>
                <a:cs typeface="Times New Roman" panose="02020603050405020304" pitchFamily="18" charset="0"/>
              </a:rPr>
              <a:t> </a:t>
            </a:r>
            <a:r>
              <a:rPr lang="bn-IN" sz="2400" dirty="0" smtClean="0">
                <a:latin typeface="NikoshBAN" panose="02000000000000000000" pitchFamily="2" charset="0"/>
                <a:cs typeface="NikoshBAN" panose="02000000000000000000" pitchFamily="2" charset="0"/>
              </a:rPr>
              <a:t>এর পূর্ণ অর্থ হলো </a:t>
            </a:r>
            <a:r>
              <a:rPr lang="en-US" sz="2400" dirty="0" smtClean="0">
                <a:latin typeface="Times New Roman" panose="02020603050405020304" pitchFamily="18" charset="0"/>
                <a:cs typeface="Times New Roman" panose="02020603050405020304" pitchFamily="18" charset="0"/>
              </a:rPr>
              <a:t>Read Only Memory</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তথ্য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শুধু</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লেখা</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সংশোধন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বিদ্যু</a:t>
            </a:r>
            <a:r>
              <a:rPr lang="en-US" sz="2400" dirty="0" smtClean="0">
                <a:latin typeface="NikoshBAN" panose="02000000000000000000" pitchFamily="2" charset="0"/>
                <a:cs typeface="NikoshBAN" panose="02000000000000000000" pitchFamily="2" charset="0"/>
              </a:rPr>
              <a:t>ৎ </a:t>
            </a:r>
            <a:r>
              <a:rPr lang="en-US" sz="2400" dirty="0" err="1" smtClean="0">
                <a:latin typeface="NikoshBAN" panose="02000000000000000000" pitchFamily="2" charset="0"/>
                <a:cs typeface="NikoshBAN" panose="02000000000000000000" pitchFamily="2" charset="0"/>
              </a:rPr>
              <a:t>চলে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গেলেও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প্রত্যেকটি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হার্ডওয়্যার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উপযোগী</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সহায়তা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3358055" y="6432331"/>
            <a:ext cx="2639081" cy="425669"/>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7504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1131" y="976859"/>
            <a:ext cx="8748211" cy="2492990"/>
          </a:xfrm>
          <a:prstGeom prst="rect">
            <a:avLst/>
          </a:prstGeom>
          <a:noFill/>
        </p:spPr>
        <p:txBody>
          <a:bodyPr wrap="square" rtlCol="0">
            <a:spAutoFit/>
          </a:bodyPr>
          <a:lstStyle/>
          <a:p>
            <a:pPr algn="just"/>
            <a:r>
              <a:rPr lang="bn-IN" sz="2800" b="1" u="sng" dirty="0">
                <a:latin typeface="NikoshBAN" panose="02000000000000000000" pitchFamily="2" charset="0"/>
                <a:cs typeface="NikoshBAN" panose="02000000000000000000" pitchFamily="2" charset="0"/>
              </a:rPr>
              <a:t>সহায়ক মেমোরি</a:t>
            </a:r>
            <a:r>
              <a:rPr lang="en-US" sz="2800" b="1" u="sng" dirty="0">
                <a:latin typeface="NikoshBAN" panose="02000000000000000000" pitchFamily="2" charset="0"/>
                <a:cs typeface="NikoshBAN" panose="02000000000000000000" pitchFamily="2" charset="0"/>
              </a:rPr>
              <a:t> </a:t>
            </a:r>
            <a:r>
              <a:rPr lang="en-US" sz="2800" b="1" u="sng" dirty="0">
                <a:latin typeface="Times New Roman" panose="02020603050405020304" pitchFamily="18" charset="0"/>
                <a:cs typeface="NikoshBAN" panose="02000000000000000000" pitchFamily="2" charset="0"/>
              </a:rPr>
              <a:t>(Auxiliary Memory/Secondary </a:t>
            </a:r>
            <a:r>
              <a:rPr lang="en-US" sz="2800" b="1" u="sng" dirty="0" smtClean="0">
                <a:latin typeface="Times New Roman" panose="02020603050405020304" pitchFamily="18" charset="0"/>
                <a:cs typeface="NikoshBAN" panose="02000000000000000000" pitchFamily="2" charset="0"/>
              </a:rPr>
              <a:t>Memory)</a:t>
            </a:r>
            <a:r>
              <a:rPr lang="en-US" sz="2800" b="1" u="sng" dirty="0" smtClean="0">
                <a:latin typeface="Times New Roman" panose="02020603050405020304" pitchFamily="18" charset="0"/>
                <a:cs typeface="Times New Roman" panose="02020603050405020304" pitchFamily="18" charset="0"/>
              </a:rPr>
              <a:t>:</a:t>
            </a:r>
            <a:endParaRPr lang="bn-IN" sz="2800" b="1" u="sng" dirty="0">
              <a:latin typeface="Times New Roman" panose="02020603050405020304" pitchFamily="18" charset="0"/>
              <a:cs typeface="NikoshBAN" panose="02000000000000000000" pitchFamily="2" charset="0"/>
            </a:endParaRPr>
          </a:p>
          <a:p>
            <a:pPr algn="just"/>
            <a:r>
              <a:rPr lang="bn-IN" sz="2000" dirty="0" smtClean="0">
                <a:latin typeface="NikoshBAN" panose="02000000000000000000" pitchFamily="2" charset="0"/>
                <a:cs typeface="NikoshBAN" panose="02000000000000000000" pitchFamily="2" charset="0"/>
              </a:rPr>
              <a:t>কম্পিউটারের যে স্মৃতিতে ডেটা স্থায়ীভাবে রাখা যায় সেই স্মৃতিকে সহায়ক স্মৃতি বলে। এই মেমোরিতে কম্পিউটারের অধিক পরিমাণ তথ্য স্থায়ীভাবে সংরক্ষণ করে </a:t>
            </a:r>
            <a:r>
              <a:rPr lang="bn-IN" sz="2000" dirty="0">
                <a:latin typeface="NikoshBAN" panose="02000000000000000000" pitchFamily="2" charset="0"/>
                <a:cs typeface="NikoshBAN" panose="02000000000000000000" pitchFamily="2" charset="0"/>
              </a:rPr>
              <a:t>রাখা </a:t>
            </a:r>
            <a:r>
              <a:rPr lang="bn-IN" sz="2000" dirty="0" smtClean="0">
                <a:latin typeface="NikoshBAN" panose="02000000000000000000" pitchFamily="2" charset="0"/>
                <a:cs typeface="NikoshBAN" panose="02000000000000000000" pitchFamily="2" charset="0"/>
              </a:rPr>
              <a:t>যায়। কম্পিউটারের বিভিন্ন ধরনের প্রোগ্রাম ও ইনপুটকৃত ডেটা প্রক্রিয়াকরণের পর প্রক্রিয়াজাত তথ্যসমূহ সংরক্ষণের জন্য সহায়ক মেমোরি ব্যবহৃত হয়।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বর্তমানে</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কম্পিউটারের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সংগে</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বহুল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ব্যবহৃত</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কয়েকটি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সহায়ক</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মেমোরি</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হল</a:t>
            </a:r>
            <a:r>
              <a:rPr lang="en-US" sz="2000" dirty="0" smtClean="0">
                <a:latin typeface="NikoshBAN" panose="02000000000000000000" pitchFamily="2" charset="0"/>
                <a:cs typeface="NikoshBAN" panose="02000000000000000000" pitchFamily="2" charset="0"/>
              </a:rPr>
              <a:t>- </a:t>
            </a:r>
            <a:r>
              <a:rPr lang="en-US" sz="2000" dirty="0" smtClean="0">
                <a:latin typeface="Times New Roman" panose="02020603050405020304" pitchFamily="18" charset="0"/>
                <a:cs typeface="Times New Roman" panose="02020603050405020304" pitchFamily="18" charset="0"/>
              </a:rPr>
              <a:t>Hard Disk, Floppy Disk, DVD, Pen Drive </a:t>
            </a:r>
            <a:r>
              <a:rPr lang="en-US" sz="2000" dirty="0" err="1" smtClean="0">
                <a:latin typeface="NikoshBAN" panose="02000000000000000000" pitchFamily="2" charset="0"/>
                <a:cs typeface="NikoshBAN" panose="02000000000000000000" pitchFamily="2" charset="0"/>
              </a:rPr>
              <a:t>ইত্যাদি</a:t>
            </a:r>
            <a:r>
              <a:rPr lang="en-US" sz="2000" dirty="0" smtClean="0">
                <a:latin typeface="NikoshBAN" panose="02000000000000000000" pitchFamily="2" charset="0"/>
                <a:cs typeface="NikoshBAN" panose="02000000000000000000" pitchFamily="2" charset="0"/>
              </a:rPr>
              <a:t>।</a:t>
            </a:r>
            <a:r>
              <a:rPr lang="en-US" sz="2000" dirty="0" smtClean="0">
                <a:latin typeface="Times New Roman" panose="02020603050405020304" pitchFamily="18" charset="0"/>
                <a:cs typeface="Times New Roman" panose="02020603050405020304" pitchFamily="18" charset="0"/>
              </a:rPr>
              <a:t> </a:t>
            </a:r>
            <a:endParaRPr lang="en-US" sz="2000" dirty="0" smtClean="0">
              <a:latin typeface="NikoshBAN" panose="02000000000000000000" pitchFamily="2" charset="0"/>
              <a:cs typeface="NikoshBAN" panose="02000000000000000000" pitchFamily="2" charset="0"/>
            </a:endParaRPr>
          </a:p>
        </p:txBody>
      </p:sp>
      <p:sp>
        <p:nvSpPr>
          <p:cNvPr id="4" name="TextBox 3"/>
          <p:cNvSpPr txBox="1"/>
          <p:nvPr/>
        </p:nvSpPr>
        <p:spPr>
          <a:xfrm>
            <a:off x="232015" y="3745068"/>
            <a:ext cx="8748211" cy="3112932"/>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ক্যাশ মেমোরি</a:t>
            </a:r>
            <a:r>
              <a:rPr lang="en-US" sz="2400" b="1" u="sng" dirty="0" smtClean="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(Cache Memory):</a:t>
            </a:r>
            <a:r>
              <a:rPr lang="en-US" sz="2400" dirty="0" smtClean="0">
                <a:latin typeface="Times New Roman" panose="02020603050405020304" pitchFamily="18" charset="0"/>
                <a:cs typeface="Times New Roman" panose="02020603050405020304" pitchFamily="18" charset="0"/>
              </a:rPr>
              <a:t> </a:t>
            </a:r>
            <a:r>
              <a:rPr lang="bn-IN" sz="2400" dirty="0" smtClean="0">
                <a:latin typeface="NikoshBAN" panose="02000000000000000000" pitchFamily="2" charset="0"/>
                <a:cs typeface="NikoshBAN" panose="02000000000000000000" pitchFamily="2" charset="0"/>
              </a:rPr>
              <a:t>প্রধান মেমোরির কাজের গতি বৃদ্ধির জন্য প্রসেসর ও প্রধান মেমোরির অন্তর্বর্তী স্থানে স্থাপিত বিশেষ ধরনের স্মৃতিকে ক্যাশ মেমোরি বলে। ক্যাশ মেমোরি প্রধান মেমোরি অপেক্ষা দ্রুত গতিতে কাজ করতে পারে। সিপিইউ যে গতিতে করতে পারে প্রধান মেমোরি সেই গতিতে কাজ করতে পারে না। এই অসুবিধা দূর করার জন্য প্রধান মেমোরি ও সিপিইউ এর মাঝে ক্যাশ মেমোরি ব্যবহৃত হয়। কোন প্রোগ্রাম পরিচালনার সময় যে সকল তথ্য খুব কম সময়ের ব্যবধানে বার বার প্রয়োজন হয় সেই সকল তথ্য প্রধান স্মৃতি থেকে এই ক্যাশ মেমোরিতে রাখা হয়। ফলে ডেটা প্রক্রিয়াকরণের গতি দ্রুত হয়।</a:t>
            </a:r>
            <a:endParaRPr lang="en-US" sz="2400" dirty="0" smtClean="0">
              <a:latin typeface="NikoshBAN" panose="02000000000000000000" pitchFamily="2" charset="0"/>
              <a:cs typeface="NikoshBAN" panose="02000000000000000000" pitchFamily="2" charset="0"/>
            </a:endParaRPr>
          </a:p>
        </p:txBody>
      </p:sp>
      <p:sp>
        <p:nvSpPr>
          <p:cNvPr id="5" name="TextBox 4"/>
          <p:cNvSpPr txBox="1"/>
          <p:nvPr/>
        </p:nvSpPr>
        <p:spPr>
          <a:xfrm>
            <a:off x="2333770" y="136471"/>
            <a:ext cx="4735773"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মেমোরি</a:t>
            </a:r>
            <a:r>
              <a:rPr lang="en-US" sz="4800" dirty="0" smtClean="0">
                <a:latin typeface="NikoshBAN" panose="02000000000000000000" pitchFamily="2" charset="0"/>
                <a:cs typeface="NikoshBAN" panose="02000000000000000000" pitchFamily="2" charset="0"/>
              </a:rPr>
              <a:t> </a:t>
            </a:r>
            <a:r>
              <a:rPr lang="en-US" sz="4800" dirty="0" smtClean="0">
                <a:latin typeface="Times New Roman" panose="02020603050405020304" pitchFamily="18" charset="0"/>
                <a:cs typeface="Times New Roman" panose="02020603050405020304" pitchFamily="18" charset="0"/>
              </a:rPr>
              <a:t>(Memory)</a:t>
            </a:r>
            <a:endParaRPr lang="en-US" sz="4800" dirty="0" smtClean="0">
              <a:latin typeface="NikoshBAN" panose="02000000000000000000" pitchFamily="2" charset="0"/>
              <a:cs typeface="NikoshBAN" panose="02000000000000000000" pitchFamily="2" charset="0"/>
            </a:endParaRPr>
          </a:p>
        </p:txBody>
      </p:sp>
    </p:spTree>
    <p:extLst>
      <p:ext uri="{BB962C8B-B14F-4D97-AF65-F5344CB8AC3E}">
        <p14:creationId xmlns="" xmlns:p14="http://schemas.microsoft.com/office/powerpoint/2010/main" val="413391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1869766"/>
            <a:ext cx="8625385" cy="2677656"/>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ভার্চুয়াল</a:t>
            </a:r>
            <a:r>
              <a:rPr lang="en-US" sz="2400" b="1" u="sng" dirty="0" smtClean="0">
                <a:latin typeface="NikoshBAN" panose="02000000000000000000" pitchFamily="2" charset="0"/>
                <a:cs typeface="NikoshBAN" panose="02000000000000000000" pitchFamily="2" charset="0"/>
              </a:rPr>
              <a:t> </a:t>
            </a:r>
            <a:r>
              <a:rPr lang="en-US" sz="2400" b="1" u="sng" dirty="0" err="1" smtClean="0">
                <a:latin typeface="NikoshBAN" panose="02000000000000000000" pitchFamily="2" charset="0"/>
                <a:cs typeface="NikoshBAN" panose="02000000000000000000" pitchFamily="2" charset="0"/>
              </a:rPr>
              <a:t>মেমোরি</a:t>
            </a:r>
            <a:r>
              <a:rPr lang="en-US" sz="2400" b="1" u="sng" dirty="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(Virtual Memory):</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ভার্চুয়াল</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সিস্টেম</a:t>
            </a:r>
            <a:r>
              <a:rPr lang="bn-IN" sz="2400" dirty="0" smtClean="0">
                <a:latin typeface="NikoshBAN" panose="02000000000000000000" pitchFamily="2" charset="0"/>
                <a:cs typeface="NikoshBAN" panose="02000000000000000000" pitchFamily="2" charset="0"/>
              </a:rPr>
              <a:t> যার সাহায্যে কম্পিউটারের সহায়ক মেমোরির অংশ বিশেষকে প্রধান মেমোরি হিসেবে ব্যবহার করতে পারে। সাধারণত </a:t>
            </a:r>
            <a:r>
              <a:rPr lang="bn-IN" sz="2400" dirty="0">
                <a:latin typeface="NikoshBAN" panose="02000000000000000000" pitchFamily="2" charset="0"/>
                <a:cs typeface="NikoshBAN" panose="02000000000000000000" pitchFamily="2" charset="0"/>
              </a:rPr>
              <a:t>প্রধান </a:t>
            </a:r>
            <a:r>
              <a:rPr lang="bn-IN" sz="2400" dirty="0" smtClean="0">
                <a:latin typeface="NikoshBAN" panose="02000000000000000000" pitchFamily="2" charset="0"/>
                <a:cs typeface="NikoshBAN" panose="02000000000000000000" pitchFamily="2" charset="0"/>
              </a:rPr>
              <a:t>মেমোরির ধারন ক্ষমতা সীমিত থাকে। কম্পিউটার যখন </a:t>
            </a:r>
            <a:r>
              <a:rPr lang="bn-IN" sz="2400" dirty="0">
                <a:latin typeface="NikoshBAN" panose="02000000000000000000" pitchFamily="2" charset="0"/>
                <a:cs typeface="NikoshBAN" panose="02000000000000000000" pitchFamily="2" charset="0"/>
              </a:rPr>
              <a:t>প্রধান </a:t>
            </a:r>
            <a:r>
              <a:rPr lang="bn-IN" sz="2400" dirty="0" smtClean="0">
                <a:latin typeface="NikoshBAN" panose="02000000000000000000" pitchFamily="2" charset="0"/>
                <a:cs typeface="NikoshBAN" panose="02000000000000000000" pitchFamily="2" charset="0"/>
              </a:rPr>
              <a:t>মেমোরির ধারন ক্ষমতার চেয়ে বেশি কাজ করার প্রয়োজন হয় তখন হার্ডডিক্সের নির্দিষ্ট ফাঁকা অংশকে </a:t>
            </a:r>
            <a:r>
              <a:rPr lang="bn-IN" sz="2400" dirty="0">
                <a:latin typeface="NikoshBAN" panose="02000000000000000000" pitchFamily="2" charset="0"/>
                <a:cs typeface="NikoshBAN" panose="02000000000000000000" pitchFamily="2" charset="0"/>
              </a:rPr>
              <a:t>প্রধান </a:t>
            </a:r>
            <a:r>
              <a:rPr lang="bn-IN" sz="2400" dirty="0" smtClean="0">
                <a:latin typeface="NikoshBAN" panose="02000000000000000000" pitchFamily="2" charset="0"/>
                <a:cs typeface="NikoshBAN" panose="02000000000000000000" pitchFamily="2" charset="0"/>
              </a:rPr>
              <a:t>মেমোরি হিসাবে ব্যবহার করতে পারে। এই ব্যবস্থাকে </a:t>
            </a:r>
            <a:r>
              <a:rPr lang="en-US" sz="2400" dirty="0" err="1">
                <a:latin typeface="NikoshBAN" panose="02000000000000000000" pitchFamily="2" charset="0"/>
                <a:cs typeface="NikoshBAN" panose="02000000000000000000" pitchFamily="2" charset="0"/>
              </a:rPr>
              <a:t>ভার্চুয়াল</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bn-IN" sz="2400" dirty="0" smtClean="0">
                <a:latin typeface="NikoshBAN" panose="02000000000000000000" pitchFamily="2" charset="0"/>
                <a:cs typeface="NikoshBAN" panose="02000000000000000000" pitchFamily="2" charset="0"/>
              </a:rPr>
              <a:t> বলা হয়। হার্ডডিক্সের যে অংশটুকুকে </a:t>
            </a:r>
            <a:r>
              <a:rPr lang="bn-IN" sz="2400" dirty="0">
                <a:latin typeface="NikoshBAN" panose="02000000000000000000" pitchFamily="2" charset="0"/>
                <a:cs typeface="NikoshBAN" panose="02000000000000000000" pitchFamily="2" charset="0"/>
              </a:rPr>
              <a:t>প্রধান মেমোরি </a:t>
            </a:r>
            <a:r>
              <a:rPr lang="bn-IN" sz="2400" dirty="0" smtClean="0">
                <a:latin typeface="NikoshBAN" panose="02000000000000000000" pitchFamily="2" charset="0"/>
                <a:cs typeface="NikoshBAN" panose="02000000000000000000" pitchFamily="2" charset="0"/>
              </a:rPr>
              <a:t>হিসাবে ব্যবহার করা হবে সেখানে কোন তথ্য সংরক্ষণ করা যাবে না।</a:t>
            </a:r>
            <a:endParaRPr lang="en-US" sz="2400" dirty="0" smtClean="0">
              <a:latin typeface="NikoshBAN" panose="02000000000000000000" pitchFamily="2" charset="0"/>
              <a:cs typeface="NikoshBAN" panose="02000000000000000000" pitchFamily="2" charset="0"/>
            </a:endParaRPr>
          </a:p>
        </p:txBody>
      </p:sp>
      <p:sp>
        <p:nvSpPr>
          <p:cNvPr id="3" name="TextBox 2"/>
          <p:cNvSpPr txBox="1"/>
          <p:nvPr/>
        </p:nvSpPr>
        <p:spPr>
          <a:xfrm>
            <a:off x="2333770" y="272951"/>
            <a:ext cx="4735773"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মেমোরি</a:t>
            </a:r>
            <a:r>
              <a:rPr lang="en-US" sz="4800" dirty="0" smtClean="0">
                <a:latin typeface="NikoshBAN" panose="02000000000000000000" pitchFamily="2" charset="0"/>
                <a:cs typeface="NikoshBAN" panose="02000000000000000000" pitchFamily="2" charset="0"/>
              </a:rPr>
              <a:t> </a:t>
            </a:r>
            <a:r>
              <a:rPr lang="en-US" sz="4800" dirty="0" smtClean="0">
                <a:latin typeface="Times New Roman" panose="02020603050405020304" pitchFamily="18" charset="0"/>
                <a:cs typeface="Times New Roman" panose="02020603050405020304" pitchFamily="18" charset="0"/>
              </a:rPr>
              <a:t>(Memory)</a:t>
            </a:r>
            <a:endParaRPr lang="en-US" sz="4800" dirty="0" smtClean="0">
              <a:latin typeface="NikoshBAN" panose="02000000000000000000" pitchFamily="2" charset="0"/>
              <a:cs typeface="NikoshBAN" panose="02000000000000000000" pitchFamily="2" charset="0"/>
            </a:endParaRPr>
          </a:p>
        </p:txBody>
      </p:sp>
      <p:sp>
        <p:nvSpPr>
          <p:cNvPr id="4" name="TextBox 3"/>
          <p:cNvSpPr txBox="1"/>
          <p:nvPr/>
        </p:nvSpPr>
        <p:spPr>
          <a:xfrm>
            <a:off x="3263462" y="6258910"/>
            <a:ext cx="2506717" cy="599090"/>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3782059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1627" y="245657"/>
            <a:ext cx="4899547"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মেমোরির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ক্ষমতা</a:t>
            </a:r>
            <a:endParaRPr lang="en-US" sz="3600" dirty="0" smtClean="0">
              <a:latin typeface="NikoshBAN" panose="02000000000000000000" pitchFamily="2" charset="0"/>
              <a:cs typeface="NikoshBAN" panose="02000000000000000000" pitchFamily="2" charset="0"/>
            </a:endParaRPr>
          </a:p>
        </p:txBody>
      </p:sp>
      <p:sp>
        <p:nvSpPr>
          <p:cNvPr id="3" name="TextBox 2"/>
          <p:cNvSpPr txBox="1"/>
          <p:nvPr/>
        </p:nvSpPr>
        <p:spPr>
          <a:xfrm>
            <a:off x="150126" y="1201003"/>
            <a:ext cx="8707271" cy="1200329"/>
          </a:xfrm>
          <a:prstGeom prst="rect">
            <a:avLst/>
          </a:prstGeom>
          <a:noFill/>
        </p:spPr>
        <p:txBody>
          <a:bodyPr wrap="square" rtlCol="0">
            <a:spAutoFit/>
          </a:bodyPr>
          <a:lstStyle/>
          <a:p>
            <a:pPr algn="just"/>
            <a:r>
              <a:rPr lang="en-US" sz="2400" b="1" u="sng" dirty="0" err="1">
                <a:latin typeface="NikoshBAN" panose="02000000000000000000" pitchFamily="2" charset="0"/>
                <a:cs typeface="NikoshBAN" panose="02000000000000000000" pitchFamily="2" charset="0"/>
              </a:rPr>
              <a:t>মেমোরির</a:t>
            </a:r>
            <a:r>
              <a:rPr lang="en-US" sz="2400" b="1" u="sng" dirty="0">
                <a:latin typeface="NikoshBAN" panose="02000000000000000000" pitchFamily="2" charset="0"/>
                <a:cs typeface="NikoshBAN" panose="02000000000000000000" pitchFamily="2" charset="0"/>
              </a:rPr>
              <a:t> </a:t>
            </a:r>
            <a:r>
              <a:rPr lang="en-US" sz="2400" b="1" u="sng" dirty="0" err="1">
                <a:latin typeface="NikoshBAN" panose="02000000000000000000" pitchFamily="2" charset="0"/>
                <a:cs typeface="NikoshBAN" panose="02000000000000000000" pitchFamily="2" charset="0"/>
              </a:rPr>
              <a:t>ধারন</a:t>
            </a:r>
            <a:r>
              <a:rPr lang="en-US" sz="2400" b="1" u="sng" dirty="0">
                <a:latin typeface="NikoshBAN" panose="02000000000000000000" pitchFamily="2" charset="0"/>
                <a:cs typeface="NikoshBAN" panose="02000000000000000000" pitchFamily="2" charset="0"/>
              </a:rPr>
              <a:t> </a:t>
            </a:r>
            <a:r>
              <a:rPr lang="en-US" sz="2400" b="1" u="sng" dirty="0" err="1" smtClean="0">
                <a:latin typeface="NikoshBAN" panose="02000000000000000000" pitchFamily="2" charset="0"/>
                <a:cs typeface="NikoshBAN" panose="02000000000000000000" pitchFamily="2" charset="0"/>
              </a:rPr>
              <a:t>ক্ষমতা</a:t>
            </a:r>
            <a:r>
              <a:rPr lang="bn-IN" sz="2400" b="1" u="sng"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বুঝায়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স্থানে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কতকগুলো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বাইট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সংরক্ষণ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মেমোরির</a:t>
            </a:r>
            <a:r>
              <a:rPr lang="en-US" sz="2400" dirty="0" smtClean="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ধারন</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ক্ষমতা</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পরিমাপের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এককগুলোর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মধ্যে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সম্পর্ক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দেয়া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হলো</a:t>
            </a:r>
            <a:r>
              <a:rPr lang="en-US" sz="2400" dirty="0" smtClean="0">
                <a:latin typeface="NikoshBAN" panose="02000000000000000000" pitchFamily="2" charset="0"/>
                <a:cs typeface="NikoshBAN" panose="02000000000000000000" pitchFamily="2" charset="0"/>
              </a:rPr>
              <a:t>।</a:t>
            </a:r>
          </a:p>
        </p:txBody>
      </p:sp>
      <p:graphicFrame>
        <p:nvGraphicFramePr>
          <p:cNvPr id="4" name="Table 3"/>
          <p:cNvGraphicFramePr>
            <a:graphicFrameLocks noGrp="1"/>
          </p:cNvGraphicFramePr>
          <p:nvPr>
            <p:extLst/>
          </p:nvPr>
        </p:nvGraphicFramePr>
        <p:xfrm>
          <a:off x="1551296" y="3266747"/>
          <a:ext cx="6096000" cy="2590800"/>
        </p:xfrm>
        <a:graphic>
          <a:graphicData uri="http://schemas.openxmlformats.org/drawingml/2006/table">
            <a:tbl>
              <a:tblPr firstRow="1" bandRow="1">
                <a:tableStyleId>{68D230F3-CF80-4859-8CE7-A43EE81993B5}</a:tableStyleId>
              </a:tblPr>
              <a:tblGrid>
                <a:gridCol w="3048000"/>
                <a:gridCol w="3048000"/>
              </a:tblGrid>
              <a:tr h="370840">
                <a:tc>
                  <a:txBody>
                    <a:bodyPr/>
                    <a:lstStyle/>
                    <a:p>
                      <a:r>
                        <a:rPr lang="bn-IN" sz="2800" dirty="0" smtClean="0">
                          <a:latin typeface="NikoshBAN" panose="02000000000000000000" pitchFamily="2" charset="0"/>
                          <a:cs typeface="NikoshBAN" panose="02000000000000000000" pitchFamily="2" charset="0"/>
                        </a:rPr>
                        <a:t>৮ বিট </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endParaRPr lang="en-US" sz="2800" dirty="0">
                        <a:latin typeface="NikoshBAN" panose="02000000000000000000" pitchFamily="2" charset="0"/>
                        <a:cs typeface="NikoshBAN" panose="02000000000000000000" pitchFamily="2" charset="0"/>
                      </a:endParaRPr>
                    </a:p>
                  </a:txBody>
                  <a:tcPr/>
                </a:tc>
                <a:tc>
                  <a:txBody>
                    <a:bodyPr/>
                    <a:lstStyle/>
                    <a:p>
                      <a:r>
                        <a:rPr lang="bn-IN" sz="2800" dirty="0" smtClean="0">
                          <a:latin typeface="NikoshBAN" panose="02000000000000000000" pitchFamily="2" charset="0"/>
                          <a:cs typeface="NikoshBAN" panose="02000000000000000000" pitchFamily="2" charset="0"/>
                        </a:rPr>
                        <a:t>১ বাইট </a:t>
                      </a:r>
                      <a:endParaRPr lang="en-US" sz="2800" dirty="0">
                        <a:latin typeface="NikoshBAN" panose="02000000000000000000" pitchFamily="2" charset="0"/>
                        <a:cs typeface="NikoshBAN" panose="02000000000000000000"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১০২৪ বাইট </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 কিলোবাইট </a:t>
                      </a:r>
                      <a:endParaRPr lang="en-US" sz="2800" dirty="0" smtClean="0">
                        <a:latin typeface="NikoshBAN" panose="02000000000000000000" pitchFamily="2" charset="0"/>
                        <a:cs typeface="NikoshBAN" panose="02000000000000000000"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১০২৪ কিলোবাইট </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r>
                        <a:rPr lang="en-US" sz="2800" dirty="0" smtClean="0">
                          <a:latin typeface="NikoshBAN" panose="02000000000000000000" pitchFamily="2" charset="0"/>
                          <a:cs typeface="NikoshBAN" panose="02000000000000000000" pitchFamily="2" charset="0"/>
                        </a:rPr>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 মেগাবাইট </a:t>
                      </a:r>
                      <a:endParaRPr lang="en-US" sz="2800" dirty="0" smtClean="0">
                        <a:latin typeface="NikoshBAN" panose="02000000000000000000" pitchFamily="2" charset="0"/>
                        <a:cs typeface="NikoshBAN" panose="02000000000000000000"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১০২৪ মেগাবাইট </a:t>
                      </a:r>
                      <a:r>
                        <a:rPr lang="en-US" sz="2800" dirty="0" smtClean="0">
                          <a:latin typeface="NikoshBAN" panose="02000000000000000000" pitchFamily="2" charset="0"/>
                          <a:cs typeface="NikoshBAN" panose="02000000000000000000" pitchFamily="2" charset="0"/>
                        </a:rPr>
                        <a:t>    </a:t>
                      </a:r>
                      <a:r>
                        <a:rPr lang="en-US" sz="2800" baseline="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 গিগাবাইট </a:t>
                      </a:r>
                      <a:endParaRPr lang="en-US" sz="2800" dirty="0" smtClean="0">
                        <a:latin typeface="NikoshBAN" panose="02000000000000000000" pitchFamily="2" charset="0"/>
                        <a:cs typeface="NikoshBAN" panose="02000000000000000000" pitchFamily="2"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১০২৪ গিগাবাইট </a:t>
                      </a:r>
                      <a:r>
                        <a:rPr lang="en-US" sz="2800" dirty="0" smtClean="0">
                          <a:latin typeface="NikoshBAN" panose="02000000000000000000" pitchFamily="2" charset="0"/>
                          <a:cs typeface="NikoshBAN" panose="02000000000000000000" pitchFamily="2" charset="0"/>
                        </a:rPr>
                        <a:t>     </a:t>
                      </a:r>
                      <a:r>
                        <a:rPr lang="bn-IN" sz="2800" dirty="0" smtClean="0">
                          <a:latin typeface="NikoshBAN" panose="02000000000000000000" pitchFamily="2" charset="0"/>
                          <a:cs typeface="NikoshBAN" panose="02000000000000000000" pitchFamily="2" charset="0"/>
                        </a:rPr>
                        <a:t>=</a:t>
                      </a:r>
                      <a:endParaRPr lang="en-US" sz="2800" dirty="0" smtClean="0">
                        <a:latin typeface="NikoshBAN" panose="02000000000000000000" pitchFamily="2" charset="0"/>
                        <a:cs typeface="NikoshBAN" panose="02000000000000000000"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sz="2800" dirty="0" smtClean="0">
                          <a:latin typeface="NikoshBAN" panose="02000000000000000000" pitchFamily="2" charset="0"/>
                          <a:cs typeface="NikoshBAN" panose="02000000000000000000" pitchFamily="2" charset="0"/>
                        </a:rPr>
                        <a:t>১ টেরাবাইট </a:t>
                      </a:r>
                      <a:endParaRPr lang="en-US" sz="2800" dirty="0" smtClean="0">
                        <a:latin typeface="NikoshBAN" panose="02000000000000000000" pitchFamily="2" charset="0"/>
                        <a:cs typeface="NikoshBAN" panose="02000000000000000000" pitchFamily="2" charset="0"/>
                      </a:endParaRPr>
                    </a:p>
                  </a:txBody>
                  <a:tcPr/>
                </a:tc>
              </a:tr>
            </a:tbl>
          </a:graphicData>
        </a:graphic>
      </p:graphicFrame>
      <p:sp>
        <p:nvSpPr>
          <p:cNvPr id="5" name="TextBox 4"/>
          <p:cNvSpPr txBox="1"/>
          <p:nvPr/>
        </p:nvSpPr>
        <p:spPr>
          <a:xfrm>
            <a:off x="3468414" y="6290441"/>
            <a:ext cx="2412124" cy="567559"/>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9161913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15545" t="18529" r="12980" b="9350"/>
          <a:stretch/>
        </p:blipFill>
        <p:spPr bwMode="auto">
          <a:xfrm>
            <a:off x="330044" y="1328057"/>
            <a:ext cx="8500057" cy="4770778"/>
          </a:xfrm>
          <a:prstGeom prst="rect">
            <a:avLst/>
          </a:prstGeom>
          <a:ln w="88900" cap="sq" cmpd="thickThin">
            <a:solidFill>
              <a:srgbClr val="000000"/>
            </a:solidFill>
            <a:prstDash val="solid"/>
            <a:miter lim="800000"/>
          </a:ln>
          <a:effectLst>
            <a:innerShdw blurRad="76200">
              <a:srgbClr val="000000"/>
            </a:innerShdw>
          </a:effectLst>
          <a:extLst>
            <a:ext uri="{53640926-AAD7-44D8-BBD7-CCE9431645EC}">
              <a14:shadowObscured xmlns="" xmlns:a14="http://schemas.microsoft.com/office/drawing/2010/main"/>
            </a:ext>
          </a:extLst>
        </p:spPr>
      </p:pic>
      <p:sp>
        <p:nvSpPr>
          <p:cNvPr id="3" name="TextBox 2"/>
          <p:cNvSpPr txBox="1"/>
          <p:nvPr/>
        </p:nvSpPr>
        <p:spPr>
          <a:xfrm>
            <a:off x="225862" y="140511"/>
            <a:ext cx="8707271" cy="830997"/>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অপারেটিং সিস্টেমঃ</a:t>
            </a:r>
            <a:r>
              <a:rPr lang="bn-IN" sz="2400" dirty="0" smtClean="0">
                <a:latin typeface="NikoshBAN" panose="02000000000000000000" pitchFamily="2" charset="0"/>
                <a:cs typeface="NikoshBAN" panose="02000000000000000000" pitchFamily="2" charset="0"/>
              </a:rPr>
              <a:t> </a:t>
            </a:r>
            <a:r>
              <a:rPr lang="bn-IN" sz="2400" dirty="0">
                <a:latin typeface="NikoshBAN" panose="02000000000000000000" pitchFamily="2" charset="0"/>
                <a:cs typeface="NikoshBAN" panose="02000000000000000000" pitchFamily="2" charset="0"/>
              </a:rPr>
              <a:t>অপারেটিং </a:t>
            </a:r>
            <a:r>
              <a:rPr lang="bn-IN" sz="2400" dirty="0" smtClean="0">
                <a:latin typeface="NikoshBAN" panose="02000000000000000000" pitchFamily="2" charset="0"/>
                <a:cs typeface="NikoshBAN" panose="02000000000000000000" pitchFamily="2" charset="0"/>
              </a:rPr>
              <a:t>সিস্টেম হল এক গুচ্ছ সফট্‌ওয়্যার যা কম্পিউটারের হার্ডওয়্যার ও অন্যান্যকে সম্মিলিতভাবে কার্যকর, নিয়ন্ত্রণ ও ডেটা প্রক্রিয়াকরণে সহায়তা করে থাকে। </a:t>
            </a:r>
            <a:endParaRPr lang="en-US" sz="2400" dirty="0" smtClean="0">
              <a:latin typeface="NikoshBAN" panose="02000000000000000000" pitchFamily="2" charset="0"/>
              <a:cs typeface="NikoshBAN" panose="02000000000000000000" pitchFamily="2" charset="0"/>
            </a:endParaRPr>
          </a:p>
        </p:txBody>
      </p:sp>
      <p:sp>
        <p:nvSpPr>
          <p:cNvPr id="4" name="TextBox 3"/>
          <p:cNvSpPr txBox="1"/>
          <p:nvPr/>
        </p:nvSpPr>
        <p:spPr>
          <a:xfrm>
            <a:off x="3279228" y="6448097"/>
            <a:ext cx="2506717" cy="409903"/>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8499425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706799" y="1076047"/>
            <a:ext cx="7632367" cy="4779018"/>
            <a:chOff x="133594" y="1021456"/>
            <a:chExt cx="7632367" cy="4779018"/>
          </a:xfrm>
        </p:grpSpPr>
        <p:pic>
          <p:nvPicPr>
            <p:cNvPr id="2" name="Picture 1"/>
            <p:cNvPicPr/>
            <p:nvPr/>
          </p:nvPicPr>
          <p:blipFill rotWithShape="1">
            <a:blip r:embed="rId3"/>
            <a:srcRect l="14585" t="15963" r="12980" b="11061"/>
            <a:stretch/>
          </p:blipFill>
          <p:spPr bwMode="auto">
            <a:xfrm>
              <a:off x="133594" y="1021456"/>
              <a:ext cx="7618719" cy="3583547"/>
            </a:xfrm>
            <a:prstGeom prst="rect">
              <a:avLst/>
            </a:prstGeom>
            <a:ln>
              <a:noFill/>
            </a:ln>
            <a:extLst>
              <a:ext uri="{53640926-AAD7-44D8-BBD7-CCE9431645EC}">
                <a14:shadowObscured xmlns="" xmlns:a14="http://schemas.microsoft.com/office/drawing/2010/main"/>
              </a:ext>
            </a:extLst>
          </p:spPr>
        </p:pic>
        <p:pic>
          <p:nvPicPr>
            <p:cNvPr id="3" name="Picture 2"/>
            <p:cNvPicPr/>
            <p:nvPr/>
          </p:nvPicPr>
          <p:blipFill rotWithShape="1">
            <a:blip r:embed="rId4"/>
            <a:srcRect l="20193" t="42189" r="12820" b="38141"/>
            <a:stretch/>
          </p:blipFill>
          <p:spPr bwMode="auto">
            <a:xfrm>
              <a:off x="734096" y="4605003"/>
              <a:ext cx="7031865" cy="1195471"/>
            </a:xfrm>
            <a:prstGeom prst="rect">
              <a:avLst/>
            </a:prstGeom>
            <a:ln>
              <a:noFill/>
            </a:ln>
            <a:extLst>
              <a:ext uri="{53640926-AAD7-44D8-BBD7-CCE9431645EC}">
                <a14:shadowObscured xmlns="" xmlns:a14="http://schemas.microsoft.com/office/drawing/2010/main"/>
              </a:ext>
            </a:extLst>
          </p:spPr>
        </p:pic>
      </p:grpSp>
      <p:sp>
        <p:nvSpPr>
          <p:cNvPr id="5" name="TextBox 4"/>
          <p:cNvSpPr txBox="1"/>
          <p:nvPr/>
        </p:nvSpPr>
        <p:spPr>
          <a:xfrm>
            <a:off x="3358055" y="6385034"/>
            <a:ext cx="2427890"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4061722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078163"/>
            <a:ext cx="8830102" cy="3046988"/>
          </a:xfrm>
          <a:prstGeom prst="rect">
            <a:avLst/>
          </a:prstGeom>
          <a:noFill/>
        </p:spPr>
        <p:txBody>
          <a:bodyPr wrap="square" rtlCol="0">
            <a:spAutoFit/>
          </a:bodyPr>
          <a:lstStyle/>
          <a:p>
            <a:pPr algn="just"/>
            <a:r>
              <a:rPr lang="bn-IN" sz="2400" b="1" u="sng" dirty="0"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Computer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গাণিতিক</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যুক্তিমূলক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ইলেক্ট্রনিক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ইংরেজি</a:t>
            </a:r>
            <a:r>
              <a:rPr lang="en-US" sz="2400" dirty="0" smtClean="0">
                <a:latin typeface="NikoshBAN" panose="02000000000000000000" pitchFamily="2" charset="0"/>
                <a:cs typeface="NikoshBAN" panose="02000000000000000000" pitchFamily="2" charset="0"/>
              </a:rPr>
              <a:t> Compute </a:t>
            </a:r>
            <a:r>
              <a:rPr lang="en-US" sz="2400" dirty="0" err="1" smtClean="0">
                <a:latin typeface="NikoshBAN" panose="02000000000000000000" pitchFamily="2" charset="0"/>
                <a:cs typeface="NikoshBAN" panose="02000000000000000000" pitchFamily="2" charset="0"/>
              </a:rPr>
              <a:t>শব্দ</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Computer </a:t>
            </a:r>
            <a:r>
              <a:rPr lang="en-US" sz="2400" dirty="0" err="1" smtClean="0">
                <a:latin typeface="NikoshBAN" panose="02000000000000000000" pitchFamily="2" charset="0"/>
                <a:cs typeface="NikoshBAN" panose="02000000000000000000" pitchFamily="2" charset="0"/>
              </a:rPr>
              <a:t>শব্দটির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উৎপত্তি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ঘটেছে</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অতএব</a:t>
            </a:r>
            <a:r>
              <a:rPr lang="en-US" sz="2400" dirty="0" smtClean="0">
                <a:latin typeface="NikoshBAN" panose="02000000000000000000" pitchFamily="2" charset="0"/>
                <a:cs typeface="NikoshBAN" panose="02000000000000000000" pitchFamily="2" charset="0"/>
              </a:rPr>
              <a:t>, Compute </a:t>
            </a:r>
            <a:r>
              <a:rPr lang="en-US" sz="2400" dirty="0" err="1" smtClean="0">
                <a:latin typeface="NikoshBAN" panose="02000000000000000000" pitchFamily="2" charset="0"/>
                <a:cs typeface="NikoshBAN" panose="02000000000000000000" pitchFamily="2" charset="0"/>
              </a:rPr>
              <a:t>অর্থ</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হিসাব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ইত্যাদি</a:t>
            </a:r>
            <a:r>
              <a:rPr lang="en-US" sz="2400" dirty="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সুতরাং</a:t>
            </a:r>
            <a:r>
              <a:rPr lang="en-US" sz="2400" dirty="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সেই</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যন্ত্রকেই</a:t>
            </a:r>
            <a:r>
              <a:rPr lang="en-US" sz="2400" dirty="0" smtClean="0">
                <a:latin typeface="NikoshBAN" panose="02000000000000000000" pitchFamily="2" charset="0"/>
                <a:cs typeface="NikoshBAN" panose="02000000000000000000" pitchFamily="2" charset="0"/>
              </a:rPr>
              <a:t> Computer </a:t>
            </a:r>
            <a:r>
              <a:rPr lang="en-US" sz="2400" dirty="0" err="1" smtClean="0">
                <a:latin typeface="NikoshBAN" panose="02000000000000000000" pitchFamily="2" charset="0"/>
                <a:cs typeface="NikoshBAN" panose="02000000000000000000" pitchFamily="2" charset="0"/>
              </a:rPr>
              <a:t>বলে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বর্তমানে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কম্পিউটার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শুধুমাত্র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গণনার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ঘর-গৃহস্থালীর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শিক্ষা</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চিকিৎসা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অফিস-আদালত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বিজ্ঞান</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গবেষণা</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সামরিক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আবহাওয়ার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পূর্বাভাস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এমনকি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সৌরজগতের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বিভিন্ন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রকম</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বড়</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ধরনের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গবেষণার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ক্ষেত্রেও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ব্যাপক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ব্যবহার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p>
          <a:p>
            <a:pPr algn="just"/>
            <a:r>
              <a:rPr lang="en-US" sz="2400" dirty="0" err="1" smtClean="0">
                <a:latin typeface="NikoshBAN" panose="02000000000000000000" pitchFamily="2" charset="0"/>
                <a:cs typeface="NikoshBAN" panose="02000000000000000000" pitchFamily="2" charset="0"/>
              </a:rPr>
              <a:t>কম্পিউটারের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প্রধান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উপাদান</a:t>
            </a:r>
            <a:r>
              <a:rPr lang="en-US" sz="2400" dirty="0" smtClean="0">
                <a:latin typeface="NikoshBAN" panose="02000000000000000000" pitchFamily="2" charset="0"/>
                <a:cs typeface="NikoshBAN" panose="02000000000000000000" pitchFamily="2" charset="0"/>
              </a:rPr>
              <a:t>/</a:t>
            </a:r>
            <a:r>
              <a:rPr lang="en-US" sz="2400" dirty="0" err="1" smtClean="0">
                <a:latin typeface="NikoshBAN" panose="02000000000000000000" pitchFamily="2" charset="0"/>
                <a:cs typeface="NikoshBAN" panose="02000000000000000000" pitchFamily="2" charset="0"/>
              </a:rPr>
              <a:t>অংশ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হচ্ছে</a:t>
            </a:r>
            <a:r>
              <a:rPr lang="en-US" sz="2400" dirty="0" smtClean="0">
                <a:latin typeface="NikoshBAN" panose="02000000000000000000" pitchFamily="2" charset="0"/>
                <a:cs typeface="NikoshBAN" panose="02000000000000000000" pitchFamily="2" charset="0"/>
              </a:rPr>
              <a:t> ২টি। </a:t>
            </a:r>
            <a:r>
              <a:rPr lang="en-US" sz="2400" dirty="0" err="1" smtClean="0">
                <a:latin typeface="NikoshBAN" panose="02000000000000000000" pitchFamily="2" charset="0"/>
                <a:cs typeface="NikoshBAN" panose="02000000000000000000" pitchFamily="2" charset="0"/>
              </a:rPr>
              <a:t>যথা</a:t>
            </a:r>
            <a:r>
              <a:rPr lang="en-US" sz="2400" dirty="0">
                <a:latin typeface="NikoshBAN" panose="02000000000000000000" pitchFamily="2" charset="0"/>
                <a:cs typeface="NikoshBAN" panose="02000000000000000000" pitchFamily="2" charset="0"/>
              </a:rPr>
              <a:t>-</a:t>
            </a:r>
            <a:endParaRPr lang="en-US" sz="2400" dirty="0" smtClean="0">
              <a:latin typeface="NikoshBAN" panose="02000000000000000000" pitchFamily="2" charset="0"/>
              <a:cs typeface="NikoshBAN" panose="02000000000000000000" pitchFamily="2" charset="0"/>
            </a:endParaRPr>
          </a:p>
        </p:txBody>
      </p:sp>
      <p:grpSp>
        <p:nvGrpSpPr>
          <p:cNvPr id="12" name="Group 11"/>
          <p:cNvGrpSpPr/>
          <p:nvPr/>
        </p:nvGrpSpPr>
        <p:grpSpPr>
          <a:xfrm>
            <a:off x="721896" y="4435527"/>
            <a:ext cx="7892715" cy="1978925"/>
            <a:chOff x="721896" y="3903259"/>
            <a:chExt cx="7892715" cy="1978925"/>
          </a:xfrm>
        </p:grpSpPr>
        <p:sp>
          <p:nvSpPr>
            <p:cNvPr id="3" name="Oval 2"/>
            <p:cNvSpPr/>
            <p:nvPr/>
          </p:nvSpPr>
          <p:spPr>
            <a:xfrm>
              <a:off x="721896" y="3903259"/>
              <a:ext cx="2990298" cy="19789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হার্ডওয়্যার</a:t>
              </a:r>
              <a:endParaRPr lang="en-US" sz="2800" dirty="0">
                <a:latin typeface="NikoshBAN" panose="02000000000000000000" pitchFamily="2" charset="0"/>
                <a:cs typeface="NikoshBAN" panose="02000000000000000000" pitchFamily="2" charset="0"/>
              </a:endParaRPr>
            </a:p>
          </p:txBody>
        </p:sp>
        <p:sp>
          <p:nvSpPr>
            <p:cNvPr id="6" name="Oval 5"/>
            <p:cNvSpPr/>
            <p:nvPr/>
          </p:nvSpPr>
          <p:spPr>
            <a:xfrm>
              <a:off x="5773006" y="3903259"/>
              <a:ext cx="2841605" cy="1978925"/>
            </a:xfrm>
            <a:prstGeom prst="ellipse">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anose="02000000000000000000" pitchFamily="2" charset="0"/>
                  <a:cs typeface="NikoshBAN" panose="02000000000000000000" pitchFamily="2" charset="0"/>
                </a:rPr>
                <a:t>সফট্‌ওয়্যার</a:t>
              </a:r>
              <a:endParaRPr lang="en-US" sz="2800" dirty="0">
                <a:latin typeface="NikoshBAN" panose="02000000000000000000" pitchFamily="2" charset="0"/>
                <a:cs typeface="NikoshBAN" panose="02000000000000000000" pitchFamily="2" charset="0"/>
              </a:endParaRPr>
            </a:p>
          </p:txBody>
        </p:sp>
        <p:cxnSp>
          <p:nvCxnSpPr>
            <p:cNvPr id="5" name="Straight Connector 4"/>
            <p:cNvCxnSpPr>
              <a:stCxn id="3" idx="6"/>
              <a:endCxn id="6" idx="2"/>
            </p:cNvCxnSpPr>
            <p:nvPr/>
          </p:nvCxnSpPr>
          <p:spPr>
            <a:xfrm>
              <a:off x="3712194" y="4892722"/>
              <a:ext cx="2060812" cy="1588"/>
            </a:xfrm>
            <a:prstGeom prst="line">
              <a:avLst/>
            </a:prstGeom>
            <a:ln w="28575">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448332" y="93012"/>
            <a:ext cx="5324068"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কম্পিউটার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পরিচিতি</a:t>
            </a:r>
            <a:r>
              <a:rPr lang="en-US" sz="4800" dirty="0" smtClean="0">
                <a:latin typeface="NikoshBAN" panose="02000000000000000000" pitchFamily="2" charset="0"/>
                <a:cs typeface="NikoshBAN" panose="02000000000000000000" pitchFamily="2" charset="0"/>
              </a:rPr>
              <a:t> </a:t>
            </a:r>
          </a:p>
        </p:txBody>
      </p:sp>
      <p:sp>
        <p:nvSpPr>
          <p:cNvPr id="4" name="TextBox 3"/>
          <p:cNvSpPr txBox="1"/>
          <p:nvPr/>
        </p:nvSpPr>
        <p:spPr>
          <a:xfrm>
            <a:off x="3263462" y="6414452"/>
            <a:ext cx="2664372"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01895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284911" y="918419"/>
            <a:ext cx="2857500" cy="2857500"/>
          </a:xfrm>
          <a:prstGeom prst="rect">
            <a:avLst/>
          </a:prstGeom>
        </p:spPr>
      </p:pic>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278016" y="3232590"/>
            <a:ext cx="4124325" cy="1730397"/>
          </a:xfrm>
          <a:prstGeom prst="rect">
            <a:avLst/>
          </a:prstGeom>
        </p:spPr>
      </p:pic>
      <p:sp>
        <p:nvSpPr>
          <p:cNvPr id="3" name="TextBox 2"/>
          <p:cNvSpPr txBox="1"/>
          <p:nvPr/>
        </p:nvSpPr>
        <p:spPr>
          <a:xfrm>
            <a:off x="3284911" y="6290441"/>
            <a:ext cx="2501034" cy="567559"/>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45030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773" y="1954271"/>
            <a:ext cx="8734567" cy="1200329"/>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হার্ডওয়্যারঃ</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কম্পিউটারের যে কোন যন্ত্র বা যন্ত্রাংশকেই হার্ডওয়্যার বলা হয়। হার্ডওয়্যার হাত দিয়ে স্পর্শ করা যায়। যেমন- মাউস, কী-বোর্ড, মনিটর ইত্যাদি কম্পিউটারের হার্ডওয়্যার। বলা হয়ে থাকে হার্ডওয়্যার কম্পিউটারের ‘দেহ’।</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163774" y="3538116"/>
            <a:ext cx="8830102" cy="1938992"/>
          </a:xfrm>
          <a:prstGeom prst="rect">
            <a:avLst/>
          </a:prstGeom>
          <a:noFill/>
        </p:spPr>
        <p:txBody>
          <a:bodyPr wrap="square" rtlCol="0">
            <a:spAutoFit/>
          </a:bodyPr>
          <a:lstStyle/>
          <a:p>
            <a:pPr algn="just"/>
            <a:r>
              <a:rPr lang="bn-IN" sz="2400" b="1" u="sng" dirty="0">
                <a:latin typeface="NikoshBAN" panose="02000000000000000000" pitchFamily="2" charset="0"/>
                <a:cs typeface="NikoshBAN" panose="02000000000000000000" pitchFamily="2" charset="0"/>
              </a:rPr>
              <a:t>সফট্‌ওয়্যারঃ</a:t>
            </a:r>
            <a:r>
              <a:rPr lang="bn-IN" sz="2400" dirty="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সফট্‌ওয়্যার হল কম্পিউটারের প্রাণ শক্তি, সফট্‌ওয়্যার ছাড়া কম্পিউটার অচল। বস্তুত সফট্‌ওয়্যার হল কম্পিউটারের কাজের নির্দেশমালা। হার্ডওয়্যার হাত দিয়ে স্পর্শ করা যায় কিন্তু সফট্‌ওয়্যার </a:t>
            </a:r>
            <a:r>
              <a:rPr lang="bn-IN" sz="2400" dirty="0">
                <a:latin typeface="NikoshBAN" panose="02000000000000000000" pitchFamily="2" charset="0"/>
                <a:cs typeface="NikoshBAN" panose="02000000000000000000" pitchFamily="2" charset="0"/>
              </a:rPr>
              <a:t>হাত দিয়ে স্পর্শ করা </a:t>
            </a:r>
            <a:r>
              <a:rPr lang="bn-IN" sz="2400" dirty="0" smtClean="0">
                <a:latin typeface="NikoshBAN" panose="02000000000000000000" pitchFamily="2" charset="0"/>
                <a:cs typeface="NikoshBAN" panose="02000000000000000000" pitchFamily="2" charset="0"/>
              </a:rPr>
              <a:t>যায় না। যেমন- অপারেটিং সিস্টেম সফট্‌ওয়্যার </a:t>
            </a:r>
            <a:r>
              <a:rPr lang="en-US" sz="2400" dirty="0" smtClean="0">
                <a:latin typeface="Times New Roman" panose="02020603050405020304" pitchFamily="18" charset="0"/>
                <a:cs typeface="Times New Roman" panose="02020603050405020304" pitchFamily="18" charset="0"/>
              </a:rPr>
              <a:t>(Windows, Linux); </a:t>
            </a:r>
            <a:r>
              <a:rPr lang="en-US" sz="2400" dirty="0" err="1" smtClean="0">
                <a:latin typeface="NikoshBAN" panose="02000000000000000000" pitchFamily="2" charset="0"/>
                <a:cs typeface="NikoshBAN" panose="02000000000000000000" pitchFamily="2" charset="0"/>
              </a:rPr>
              <a:t>এপ্লিকেশন</a:t>
            </a:r>
            <a:r>
              <a:rPr lang="en-US" sz="2400" dirty="0" smtClean="0">
                <a:latin typeface="Times New Roman" panose="02020603050405020304" pitchFamily="18" charset="0"/>
                <a:cs typeface="Times New Roman" panose="02020603050405020304" pitchFamily="18" charset="0"/>
              </a:rPr>
              <a:t> </a:t>
            </a:r>
            <a:r>
              <a:rPr lang="bn-IN" sz="2400" dirty="0" smtClean="0">
                <a:latin typeface="NikoshBAN" panose="02000000000000000000" pitchFamily="2" charset="0"/>
                <a:cs typeface="NikoshBAN" panose="02000000000000000000" pitchFamily="2" charset="0"/>
              </a:rPr>
              <a:t>সফট্‌ওয়্যার</a:t>
            </a:r>
            <a:r>
              <a:rPr lang="en-US" sz="2400" dirty="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(Microsoft Word, Microsoft Excel) </a:t>
            </a:r>
            <a:r>
              <a:rPr lang="en-US" sz="2400" dirty="0" err="1" smtClean="0">
                <a:latin typeface="NikoshBAN" panose="02000000000000000000" pitchFamily="2" charset="0"/>
                <a:cs typeface="NikoshBAN" panose="02000000000000000000" pitchFamily="2" charset="0"/>
              </a:rPr>
              <a:t>ইত্যাদি</a:t>
            </a:r>
            <a:r>
              <a:rPr lang="en-US" sz="2400" dirty="0" smtClean="0">
                <a:latin typeface="NikoshBAN" panose="02000000000000000000" pitchFamily="2" charset="0"/>
                <a:cs typeface="NikoshBAN" panose="02000000000000000000" pitchFamily="2" charset="0"/>
              </a:rPr>
              <a:t>।</a:t>
            </a:r>
          </a:p>
        </p:txBody>
      </p:sp>
      <p:sp>
        <p:nvSpPr>
          <p:cNvPr id="4" name="TextBox 3"/>
          <p:cNvSpPr txBox="1"/>
          <p:nvPr/>
        </p:nvSpPr>
        <p:spPr>
          <a:xfrm>
            <a:off x="2434684" y="284084"/>
            <a:ext cx="4329224" cy="830997"/>
          </a:xfrm>
          <a:prstGeom prst="rect">
            <a:avLst/>
          </a:prstGeom>
          <a:no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কম্পিউটার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পরিচিতি</a:t>
            </a:r>
            <a:r>
              <a:rPr lang="en-US" sz="4800" dirty="0" smtClean="0">
                <a:latin typeface="NikoshBAN" panose="02000000000000000000" pitchFamily="2" charset="0"/>
                <a:cs typeface="NikoshBAN" panose="02000000000000000000" pitchFamily="2" charset="0"/>
              </a:rPr>
              <a:t> </a:t>
            </a:r>
          </a:p>
        </p:txBody>
      </p:sp>
      <p:sp>
        <p:nvSpPr>
          <p:cNvPr id="5" name="TextBox 4"/>
          <p:cNvSpPr txBox="1"/>
          <p:nvPr/>
        </p:nvSpPr>
        <p:spPr>
          <a:xfrm>
            <a:off x="3231931" y="6321972"/>
            <a:ext cx="2664372" cy="536028"/>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337594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5" y="795798"/>
            <a:ext cx="6529589"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Components of Computer </a:t>
            </a:r>
            <a:endParaRPr lang="en-US" sz="4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217527" y="2525642"/>
            <a:ext cx="5344732" cy="584775"/>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১. </a:t>
            </a:r>
            <a:r>
              <a:rPr lang="en-US" sz="3200" dirty="0" err="1" smtClean="0">
                <a:latin typeface="NikoshBAN" panose="02000000000000000000" pitchFamily="2" charset="0"/>
                <a:cs typeface="NikoshBAN" panose="02000000000000000000" pitchFamily="2" charset="0"/>
              </a:rPr>
              <a:t>ইনপুট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ডিভাইস</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(Input Device)</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9" name="TextBox 8"/>
          <p:cNvSpPr txBox="1"/>
          <p:nvPr/>
        </p:nvSpPr>
        <p:spPr>
          <a:xfrm>
            <a:off x="1417599" y="4298630"/>
            <a:ext cx="5630213" cy="584775"/>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৩. </a:t>
            </a:r>
            <a:r>
              <a:rPr lang="en-US" sz="3200" dirty="0" err="1" smtClean="0">
                <a:latin typeface="NikoshBAN" panose="02000000000000000000" pitchFamily="2" charset="0"/>
                <a:cs typeface="NikoshBAN" panose="02000000000000000000" pitchFamily="2" charset="0"/>
              </a:rPr>
              <a:t>আউটপুট</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ডিভাইস</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(Output </a:t>
            </a:r>
            <a:r>
              <a:rPr lang="en-US" sz="3200" dirty="0">
                <a:latin typeface="Times New Roman" panose="02020603050405020304" pitchFamily="18" charset="0"/>
                <a:cs typeface="Times New Roman" panose="02020603050405020304" pitchFamily="18" charset="0"/>
              </a:rPr>
              <a:t>Device</a:t>
            </a:r>
            <a:r>
              <a:rPr lang="en-US" sz="3200" dirty="0" smtClean="0">
                <a:latin typeface="Times New Roman" panose="02020603050405020304" pitchFamily="18" charset="0"/>
                <a:cs typeface="Times New Roman" panose="02020603050405020304" pitchFamily="18" charset="0"/>
              </a:rPr>
              <a:t>) </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1146412" y="3407100"/>
            <a:ext cx="7629097" cy="584775"/>
          </a:xfrm>
          <a:prstGeom prst="rect">
            <a:avLst/>
          </a:prstGeom>
          <a:noFill/>
        </p:spPr>
        <p:txBody>
          <a:bodyPr wrap="square" rtlCol="0">
            <a:spAutoFit/>
          </a:bodyPr>
          <a:lstStyle/>
          <a:p>
            <a:pPr algn="ctr"/>
            <a:r>
              <a:rPr lang="en-US" sz="3200" dirty="0" smtClean="0">
                <a:latin typeface="NikoshBAN" panose="02000000000000000000" pitchFamily="2" charset="0"/>
                <a:cs typeface="NikoshBAN" panose="02000000000000000000" pitchFamily="2" charset="0"/>
              </a:rPr>
              <a:t>২. </a:t>
            </a:r>
            <a:r>
              <a:rPr lang="en-US" sz="3200" dirty="0" err="1" smtClean="0">
                <a:latin typeface="NikoshBAN" panose="02000000000000000000" pitchFamily="2" charset="0"/>
                <a:cs typeface="NikoshBAN" panose="02000000000000000000" pitchFamily="2" charset="0"/>
              </a:rPr>
              <a:t>সিস্টেম</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ইউনিট</a:t>
            </a:r>
            <a:r>
              <a:rPr lang="en-US" sz="3200" dirty="0" smtClean="0">
                <a:latin typeface="NikoshBAN" panose="02000000000000000000" pitchFamily="2" charset="0"/>
                <a:cs typeface="NikoshBAN" panose="02000000000000000000" pitchFamily="2" charset="0"/>
              </a:rPr>
              <a:t> </a:t>
            </a:r>
            <a:r>
              <a:rPr lang="en-US" sz="3200" dirty="0" smtClean="0">
                <a:latin typeface="Times New Roman" panose="02020603050405020304" pitchFamily="18" charset="0"/>
                <a:cs typeface="Times New Roman" panose="02020603050405020304" pitchFamily="18" charset="0"/>
              </a:rPr>
              <a:t>(System Unit/Process Unit)</a:t>
            </a:r>
            <a:r>
              <a:rPr lang="en-US" sz="3200" dirty="0" smtClean="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3" name="TextBox 2"/>
          <p:cNvSpPr txBox="1"/>
          <p:nvPr/>
        </p:nvSpPr>
        <p:spPr>
          <a:xfrm>
            <a:off x="3247697" y="6369269"/>
            <a:ext cx="2680137" cy="488731"/>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5452790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9804" y="627798"/>
            <a:ext cx="3125337" cy="830997"/>
          </a:xfrm>
          <a:prstGeom prst="rect">
            <a:avLst/>
          </a:prstGeom>
          <a:noFill/>
        </p:spPr>
        <p:txBody>
          <a:bodyPr wrap="square" rtlCol="0">
            <a:spAutoFit/>
          </a:bodyPr>
          <a:lstStyle/>
          <a:p>
            <a:pPr algn="ctr"/>
            <a:r>
              <a:rPr lang="bn-IN" sz="4800" dirty="0" smtClean="0">
                <a:latin typeface="NikoshBAN" panose="02000000000000000000" pitchFamily="2" charset="0"/>
                <a:cs typeface="NikoshBAN" panose="02000000000000000000" pitchFamily="2" charset="0"/>
              </a:rPr>
              <a:t>ব্লক ডায়াগ্রাম</a:t>
            </a:r>
            <a:endParaRPr lang="en-US" sz="4800" dirty="0" smtClean="0">
              <a:latin typeface="NikoshBAN" panose="02000000000000000000" pitchFamily="2" charset="0"/>
              <a:cs typeface="NikoshBAN" panose="02000000000000000000" pitchFamily="2" charset="0"/>
            </a:endParaRPr>
          </a:p>
        </p:txBody>
      </p:sp>
      <p:sp>
        <p:nvSpPr>
          <p:cNvPr id="3" name="Rectangle 2"/>
          <p:cNvSpPr/>
          <p:nvPr/>
        </p:nvSpPr>
        <p:spPr>
          <a:xfrm>
            <a:off x="709682" y="3152630"/>
            <a:ext cx="1610433" cy="60050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Input</a:t>
            </a:r>
            <a:endParaRPr lang="en-US" sz="3600" dirty="0">
              <a:latin typeface="Times New Roman" panose="02020603050405020304" pitchFamily="18" charset="0"/>
              <a:cs typeface="Times New Roman" panose="02020603050405020304" pitchFamily="18" charset="0"/>
            </a:endParaRPr>
          </a:p>
        </p:txBody>
      </p:sp>
      <p:sp>
        <p:nvSpPr>
          <p:cNvPr id="4" name="Rectangle 3"/>
          <p:cNvSpPr/>
          <p:nvPr/>
        </p:nvSpPr>
        <p:spPr>
          <a:xfrm>
            <a:off x="6878478" y="3152630"/>
            <a:ext cx="1665028" cy="60050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Output</a:t>
            </a:r>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3654189" y="3138982"/>
            <a:ext cx="1876568" cy="600502"/>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Process</a:t>
            </a:r>
            <a:endParaRPr lang="en-US" sz="3600" dirty="0">
              <a:latin typeface="Times New Roman" panose="02020603050405020304" pitchFamily="18" charset="0"/>
              <a:cs typeface="Times New Roman" panose="02020603050405020304" pitchFamily="18" charset="0"/>
            </a:endParaRPr>
          </a:p>
        </p:txBody>
      </p:sp>
      <p:sp>
        <p:nvSpPr>
          <p:cNvPr id="8" name="Right Arrow 7"/>
          <p:cNvSpPr/>
          <p:nvPr/>
        </p:nvSpPr>
        <p:spPr>
          <a:xfrm>
            <a:off x="2304763" y="3302760"/>
            <a:ext cx="1349426" cy="2320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530757" y="3330057"/>
            <a:ext cx="1349426" cy="23201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65532" y="4793952"/>
            <a:ext cx="4804018" cy="584775"/>
          </a:xfrm>
          <a:prstGeom prst="rect">
            <a:avLst/>
          </a:prstGeom>
          <a:noFill/>
        </p:spPr>
        <p:txBody>
          <a:bodyPr wrap="square" rtlCol="0">
            <a:spAutoFit/>
          </a:bodyPr>
          <a:lstStyle/>
          <a:p>
            <a:pPr algn="ctr"/>
            <a:r>
              <a:rPr lang="en-US" sz="3200" dirty="0" err="1" smtClean="0">
                <a:latin typeface="NikoshBAN" panose="02000000000000000000" pitchFamily="2" charset="0"/>
                <a:cs typeface="NikoshBAN" panose="02000000000000000000" pitchFamily="2" charset="0"/>
              </a:rPr>
              <a:t>কম্পিউটারের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কাজ</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করার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পদ্ধতি</a:t>
            </a:r>
            <a:endParaRPr lang="en-US" sz="3200" dirty="0" smtClean="0">
              <a:latin typeface="NikoshBAN" panose="02000000000000000000" pitchFamily="2" charset="0"/>
              <a:cs typeface="NikoshBAN" panose="02000000000000000000" pitchFamily="2" charset="0"/>
            </a:endParaRPr>
          </a:p>
        </p:txBody>
      </p:sp>
      <p:sp>
        <p:nvSpPr>
          <p:cNvPr id="6" name="TextBox 5"/>
          <p:cNvSpPr txBox="1"/>
          <p:nvPr/>
        </p:nvSpPr>
        <p:spPr>
          <a:xfrm>
            <a:off x="3279228" y="6337738"/>
            <a:ext cx="2727434" cy="52026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40172399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fig0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35243" y="2395349"/>
            <a:ext cx="4603392" cy="3063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423078" y="532263"/>
            <a:ext cx="8311486" cy="830997"/>
          </a:xfrm>
          <a:prstGeom prst="rect">
            <a:avLst/>
          </a:prstGeom>
          <a:noFill/>
        </p:spPr>
        <p:txBody>
          <a:bodyPr wrap="square" rtlCol="0">
            <a:spAutoFit/>
          </a:bodyPr>
          <a:lstStyle/>
          <a:p>
            <a:pPr algn="ctr"/>
            <a:r>
              <a:rPr lang="en-US" sz="4800" dirty="0" smtClean="0">
                <a:latin typeface="Times New Roman" panose="02020603050405020304" pitchFamily="18" charset="0"/>
                <a:cs typeface="Times New Roman" panose="02020603050405020304" pitchFamily="18" charset="0"/>
              </a:rPr>
              <a:t>Basic organization of Computer</a:t>
            </a:r>
          </a:p>
        </p:txBody>
      </p:sp>
      <p:sp>
        <p:nvSpPr>
          <p:cNvPr id="4" name="TextBox 3"/>
          <p:cNvSpPr txBox="1"/>
          <p:nvPr/>
        </p:nvSpPr>
        <p:spPr>
          <a:xfrm>
            <a:off x="3279228" y="6385034"/>
            <a:ext cx="2774731" cy="472966"/>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2817352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6342" y="95783"/>
            <a:ext cx="7036144" cy="646331"/>
          </a:xfrm>
          <a:prstGeom prst="rect">
            <a:avLst/>
          </a:prstGeom>
          <a:no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ইনপুট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ডিভাইস</a:t>
            </a:r>
            <a:r>
              <a:rPr lang="en-US" sz="3600" dirty="0" smtClean="0">
                <a:latin typeface="NikoshBAN" panose="02000000000000000000" pitchFamily="2" charset="0"/>
                <a:cs typeface="NikoshBAN" panose="02000000000000000000" pitchFamily="2" charset="0"/>
              </a:rPr>
              <a:t> </a:t>
            </a:r>
            <a:r>
              <a:rPr lang="en-US" sz="3600" dirty="0" smtClean="0">
                <a:latin typeface="Times New Roman" panose="02020603050405020304" pitchFamily="18" charset="0"/>
                <a:cs typeface="Times New Roman" panose="02020603050405020304" pitchFamily="18" charset="0"/>
              </a:rPr>
              <a:t>(Input Device)</a:t>
            </a:r>
            <a:r>
              <a:rPr lang="en-US"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pic>
        <p:nvPicPr>
          <p:cNvPr id="3" name="Picture 2" descr="C:\Users\BHEBHS\Desktop\Anar-1\xz.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721622" y="3321307"/>
            <a:ext cx="1834173" cy="1417746"/>
          </a:xfrm>
          <a:prstGeom prst="rect">
            <a:avLst/>
          </a:prstGeom>
          <a:noFill/>
          <a:ln w="12700">
            <a:noFill/>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206061" y="747543"/>
            <a:ext cx="8757634" cy="1200329"/>
          </a:xfrm>
          <a:prstGeom prst="rect">
            <a:avLst/>
          </a:prstGeom>
          <a:noFill/>
        </p:spPr>
        <p:txBody>
          <a:bodyPr wrap="square" rtlCol="0">
            <a:spAutoFit/>
          </a:bodyPr>
          <a:lstStyle/>
          <a:p>
            <a:pPr algn="just"/>
            <a:r>
              <a:rPr lang="en-US" sz="2400" b="1" u="sng" dirty="0" err="1">
                <a:latin typeface="NikoshBAN" panose="02000000000000000000" pitchFamily="2" charset="0"/>
                <a:cs typeface="NikoshBAN" panose="02000000000000000000" pitchFamily="2" charset="0"/>
              </a:rPr>
              <a:t>ইনপুট</a:t>
            </a:r>
            <a:r>
              <a:rPr lang="en-US" sz="2400" b="1" u="sng" dirty="0">
                <a:latin typeface="NikoshBAN" panose="02000000000000000000" pitchFamily="2" charset="0"/>
                <a:cs typeface="NikoshBAN" panose="02000000000000000000" pitchFamily="2" charset="0"/>
              </a:rPr>
              <a:t> </a:t>
            </a:r>
            <a:r>
              <a:rPr lang="en-US" sz="2400" b="1" u="sng" dirty="0" err="1" smtClean="0">
                <a:latin typeface="NikoshBAN" panose="02000000000000000000" pitchFamily="2" charset="0"/>
                <a:cs typeface="NikoshBAN" panose="02000000000000000000" pitchFamily="2" charset="0"/>
              </a:rPr>
              <a:t>ডিভাইস</a:t>
            </a:r>
            <a:r>
              <a:rPr lang="bn-IN" sz="2400" b="1" u="sng" dirty="0" smtClean="0">
                <a:latin typeface="NikoshBAN" panose="02000000000000000000" pitchFamily="2" charset="0"/>
                <a:cs typeface="NikoshBAN" panose="02000000000000000000" pitchFamily="2" charset="0"/>
              </a:rPr>
              <a:t>ঃ</a:t>
            </a:r>
            <a:r>
              <a:rPr lang="en-US" sz="2400" dirty="0" smtClean="0">
                <a:latin typeface="NikoshBAN" panose="02000000000000000000" pitchFamily="2" charset="0"/>
                <a:cs typeface="NikoshBAN" panose="02000000000000000000" pitchFamily="2" charset="0"/>
              </a:rPr>
              <a:t> </a:t>
            </a:r>
            <a:r>
              <a:rPr lang="bn-IN" sz="2400" dirty="0" smtClean="0">
                <a:latin typeface="NikoshBAN" panose="02000000000000000000" pitchFamily="2" charset="0"/>
                <a:cs typeface="NikoshBAN" panose="02000000000000000000" pitchFamily="2" charset="0"/>
              </a:rPr>
              <a:t>কম্পিউটারের যে সমস্ত ডিভাইসের মাধ্যমে ডেটা</a:t>
            </a:r>
            <a:r>
              <a:rPr lang="en-US" sz="2400" dirty="0" smtClean="0">
                <a:latin typeface="NikoshBAN" panose="02000000000000000000" pitchFamily="2" charset="0"/>
                <a:cs typeface="NikoshBAN" panose="02000000000000000000" pitchFamily="2" charset="0"/>
              </a:rPr>
              <a:t> </a:t>
            </a:r>
            <a:r>
              <a:rPr lang="en-US" sz="2400" dirty="0" smtClean="0">
                <a:latin typeface="Times New Roman" panose="02020603050405020304" pitchFamily="18" charset="0"/>
                <a:cs typeface="Times New Roman" panose="02020603050405020304" pitchFamily="18" charset="0"/>
              </a:rPr>
              <a:t>(Data)</a:t>
            </a:r>
            <a:r>
              <a:rPr lang="bn-IN" sz="2400" dirty="0" smtClean="0">
                <a:latin typeface="NikoshBAN" panose="02000000000000000000" pitchFamily="2" charset="0"/>
                <a:cs typeface="NikoshBAN" panose="02000000000000000000" pitchFamily="2" charset="0"/>
              </a:rPr>
              <a:t> ইনপুট করা হয় সেগুলোকে ইনপুট ডিভাইস বলে। যেমনঃ- </a:t>
            </a:r>
            <a:r>
              <a:rPr lang="en-US" sz="2400" dirty="0" smtClean="0">
                <a:latin typeface="Times New Roman" panose="02020603050405020304" pitchFamily="18" charset="0"/>
                <a:cs typeface="NikoshBAN" panose="02000000000000000000" pitchFamily="2" charset="0"/>
              </a:rPr>
              <a:t>Mouse, Keyboard, Scanner, OMR, OCR</a:t>
            </a:r>
            <a:r>
              <a:rPr lang="bn-IN" sz="2400" dirty="0" smtClean="0">
                <a:latin typeface="NikoshBAN" panose="02000000000000000000" pitchFamily="2" charset="0"/>
                <a:cs typeface="NikoshBAN" panose="02000000000000000000" pitchFamily="2" charset="0"/>
              </a:rPr>
              <a:t> ইত্যাদি। </a:t>
            </a:r>
            <a:endParaRPr lang="en-US" sz="2400" dirty="0">
              <a:latin typeface="NikoshBAN" panose="02000000000000000000" pitchFamily="2" charset="0"/>
              <a:cs typeface="NikoshBAN" panose="02000000000000000000" pitchFamily="2" charset="0"/>
            </a:endParaRPr>
          </a:p>
        </p:txBody>
      </p:sp>
      <p:sp>
        <p:nvSpPr>
          <p:cNvPr id="5" name="TextBox 4"/>
          <p:cNvSpPr txBox="1"/>
          <p:nvPr/>
        </p:nvSpPr>
        <p:spPr>
          <a:xfrm>
            <a:off x="206061" y="5324507"/>
            <a:ext cx="8757633" cy="1200329"/>
          </a:xfrm>
          <a:prstGeom prst="rect">
            <a:avLst/>
          </a:prstGeom>
          <a:noFill/>
        </p:spPr>
        <p:txBody>
          <a:bodyPr wrap="square" rtlCol="0">
            <a:spAutoFit/>
          </a:bodyPr>
          <a:lstStyle/>
          <a:p>
            <a:pPr algn="just"/>
            <a:r>
              <a:rPr lang="en-US" sz="2400" b="1" u="sng" dirty="0" err="1" smtClean="0">
                <a:latin typeface="NikoshBAN" panose="02000000000000000000" pitchFamily="2" charset="0"/>
                <a:cs typeface="NikoshBAN" panose="02000000000000000000" pitchFamily="2" charset="0"/>
              </a:rPr>
              <a:t>মাউস</a:t>
            </a:r>
            <a:r>
              <a:rPr lang="en-US" sz="2400" b="1" u="sng" dirty="0">
                <a:latin typeface="NikoshBAN" panose="02000000000000000000" pitchFamily="2" charset="0"/>
                <a:cs typeface="NikoshBAN" panose="02000000000000000000" pitchFamily="2" charset="0"/>
              </a:rPr>
              <a:t> </a:t>
            </a:r>
            <a:r>
              <a:rPr lang="en-US" sz="2400" b="1" u="sng" dirty="0" smtClean="0">
                <a:latin typeface="Times New Roman" panose="02020603050405020304" pitchFamily="18" charset="0"/>
                <a:cs typeface="Times New Roman" panose="02020603050405020304" pitchFamily="18" charset="0"/>
              </a:rPr>
              <a:t>(</a:t>
            </a:r>
            <a:r>
              <a:rPr lang="en-US" sz="2400" b="1" u="sng" dirty="0" smtClean="0">
                <a:latin typeface="NikoshBAN" panose="02000000000000000000" pitchFamily="2" charset="0"/>
                <a:cs typeface="NikoshBAN" panose="02000000000000000000" pitchFamily="2" charset="0"/>
              </a:rPr>
              <a:t>Mouse):</a:t>
            </a:r>
            <a:r>
              <a:rPr lang="en-US" sz="2400" b="1"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মাউস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bn-IN" sz="2400" dirty="0" smtClean="0">
                <a:latin typeface="NikoshBAN" panose="02000000000000000000" pitchFamily="2" charset="0"/>
                <a:cs typeface="NikoshBAN" panose="02000000000000000000" pitchFamily="2" charset="0"/>
              </a:rPr>
              <a:t> ইনপুট ডিভাইস।</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ইহার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সাহায্যে</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ইনপুট</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নির্দেশ</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প্রদান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হয়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মাউসের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সাধারণতঃ</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ডানে</a:t>
            </a:r>
            <a:r>
              <a:rPr lang="en-US" sz="2400" dirty="0" smtClean="0">
                <a:latin typeface="NikoshBAN" panose="02000000000000000000" pitchFamily="2" charset="0"/>
                <a:cs typeface="NikoshBAN" panose="02000000000000000000" pitchFamily="2" charset="0"/>
              </a:rPr>
              <a:t> ও </a:t>
            </a:r>
            <a:r>
              <a:rPr lang="en-US" sz="2400" dirty="0" err="1" smtClean="0">
                <a:latin typeface="NikoshBAN" panose="02000000000000000000" pitchFamily="2" charset="0"/>
                <a:cs typeface="NikoshBAN" panose="02000000000000000000" pitchFamily="2" charset="0"/>
              </a:rPr>
              <a:t>বামে</a:t>
            </a:r>
            <a:r>
              <a:rPr lang="en-US" sz="2400" dirty="0" smtClean="0">
                <a:latin typeface="NikoshBAN" panose="02000000000000000000" pitchFamily="2" charset="0"/>
                <a:cs typeface="NikoshBAN" panose="02000000000000000000" pitchFamily="2" charset="0"/>
              </a:rPr>
              <a:t> ২টি </a:t>
            </a:r>
            <a:r>
              <a:rPr lang="en-US" sz="2400" dirty="0" err="1" smtClean="0">
                <a:latin typeface="NikoshBAN" panose="02000000000000000000" pitchFamily="2" charset="0"/>
                <a:cs typeface="NikoshBAN" panose="02000000000000000000" pitchFamily="2" charset="0"/>
              </a:rPr>
              <a:t>বাটন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কোন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মাউসের</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মাঝখানেও</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একটি</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স্ক্রল</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বাটন</a:t>
            </a:r>
            <a:r>
              <a:rPr lang="en-US" sz="2400" dirty="0" smtClean="0">
                <a:latin typeface="NikoshBAN" panose="02000000000000000000" pitchFamily="2" charset="0"/>
                <a:cs typeface="NikoshBAN" panose="02000000000000000000" pitchFamily="2" charset="0"/>
              </a:rPr>
              <a:t> </a:t>
            </a:r>
            <a:r>
              <a:rPr lang="en-US" sz="2400" dirty="0" err="1" smtClean="0">
                <a:latin typeface="NikoshBAN" panose="02000000000000000000" pitchFamily="2" charset="0"/>
                <a:cs typeface="NikoshBAN" panose="02000000000000000000" pitchFamily="2" charset="0"/>
              </a:rPr>
              <a:t>থাকে</a:t>
            </a:r>
            <a:r>
              <a:rPr lang="en-US" sz="2400" dirty="0" smtClean="0">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endParaRPr lang="en-US" sz="2400" dirty="0">
              <a:latin typeface="NikoshBAN" panose="02000000000000000000" pitchFamily="2" charset="0"/>
              <a:cs typeface="NikoshBAN" panose="02000000000000000000" pitchFamily="2" charset="0"/>
            </a:endParaRPr>
          </a:p>
        </p:txBody>
      </p:sp>
      <p:sp>
        <p:nvSpPr>
          <p:cNvPr id="6" name="TextBox 5"/>
          <p:cNvSpPr txBox="1"/>
          <p:nvPr/>
        </p:nvSpPr>
        <p:spPr>
          <a:xfrm>
            <a:off x="3425583" y="4735212"/>
            <a:ext cx="2715905" cy="584775"/>
          </a:xfrm>
          <a:prstGeom prst="rect">
            <a:avLst/>
          </a:prstGeom>
          <a:noFill/>
        </p:spPr>
        <p:txBody>
          <a:bodyPr wrap="square" rtlCol="0">
            <a:spAutoFit/>
          </a:bodyPr>
          <a:lstStyle/>
          <a:p>
            <a:pPr algn="ctr"/>
            <a:r>
              <a:rPr lang="en-US" sz="3200" b="1" dirty="0" err="1" smtClean="0">
                <a:latin typeface="NikoshBAN" panose="02000000000000000000" pitchFamily="2" charset="0"/>
                <a:cs typeface="NikoshBAN" panose="02000000000000000000" pitchFamily="2" charset="0"/>
              </a:rPr>
              <a:t>মাউস</a:t>
            </a:r>
            <a:r>
              <a:rPr lang="en-US" sz="3200" b="1" dirty="0" smtClean="0">
                <a:latin typeface="NikoshBAN" panose="02000000000000000000" pitchFamily="2" charset="0"/>
                <a:cs typeface="NikoshBAN" panose="02000000000000000000" pitchFamily="2" charset="0"/>
              </a:rPr>
              <a:t> </a:t>
            </a:r>
            <a:r>
              <a:rPr lang="en-US" sz="3200" b="1" dirty="0" smtClean="0">
                <a:latin typeface="Times New Roman" panose="02020603050405020304" pitchFamily="18" charset="0"/>
                <a:cs typeface="Times New Roman" panose="02020603050405020304" pitchFamily="18" charset="0"/>
              </a:rPr>
              <a:t>(</a:t>
            </a:r>
            <a:r>
              <a:rPr lang="en-US" sz="3200" b="1" dirty="0" smtClean="0">
                <a:latin typeface="NikoshBAN" panose="02000000000000000000" pitchFamily="2" charset="0"/>
                <a:cs typeface="NikoshBAN" panose="02000000000000000000" pitchFamily="2" charset="0"/>
              </a:rPr>
              <a:t>Mouse</a:t>
            </a:r>
            <a:r>
              <a:rPr lang="en-US" sz="3200" b="1" dirty="0" smtClean="0">
                <a:latin typeface="Times New Roman" panose="02020603050405020304" pitchFamily="18" charset="0"/>
                <a:cs typeface="Times New Roman" panose="02020603050405020304" pitchFamily="18" charset="0"/>
              </a:rPr>
              <a:t>)</a:t>
            </a:r>
            <a:endParaRPr lang="en-US" sz="3200" dirty="0" smtClean="0">
              <a:latin typeface="NikoshBAN" panose="02000000000000000000" pitchFamily="2" charset="0"/>
              <a:cs typeface="NikoshBAN" panose="02000000000000000000" pitchFamily="2" charset="0"/>
            </a:endParaRPr>
          </a:p>
        </p:txBody>
      </p:sp>
      <p:sp>
        <p:nvSpPr>
          <p:cNvPr id="7" name="TextBox 6"/>
          <p:cNvSpPr txBox="1"/>
          <p:nvPr/>
        </p:nvSpPr>
        <p:spPr>
          <a:xfrm>
            <a:off x="5091765" y="2357312"/>
            <a:ext cx="1104313" cy="400110"/>
          </a:xfrm>
          <a:prstGeom prst="rect">
            <a:avLst/>
          </a:prstGeom>
          <a:noFill/>
        </p:spPr>
        <p:txBody>
          <a:bodyPr wrap="square" rtlCol="0">
            <a:spAutoFit/>
          </a:bodyPr>
          <a:lstStyle/>
          <a:p>
            <a:pPr algn="ctr"/>
            <a:r>
              <a:rPr lang="en-US" sz="2000" dirty="0" err="1" smtClean="0">
                <a:latin typeface="NikoshBAN" panose="02000000000000000000" pitchFamily="2" charset="0"/>
                <a:cs typeface="NikoshBAN" panose="02000000000000000000" pitchFamily="2" charset="0"/>
              </a:rPr>
              <a:t>রাইট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বাটন</a:t>
            </a:r>
            <a:r>
              <a:rPr lang="en-US" sz="2000" dirty="0" smtClean="0">
                <a:latin typeface="NikoshBAN" panose="02000000000000000000" pitchFamily="2" charset="0"/>
                <a:cs typeface="NikoshBAN" panose="02000000000000000000" pitchFamily="2" charset="0"/>
              </a:rPr>
              <a:t> </a:t>
            </a:r>
          </a:p>
        </p:txBody>
      </p:sp>
      <p:sp>
        <p:nvSpPr>
          <p:cNvPr id="8" name="TextBox 7"/>
          <p:cNvSpPr txBox="1"/>
          <p:nvPr/>
        </p:nvSpPr>
        <p:spPr>
          <a:xfrm>
            <a:off x="2077883" y="2523356"/>
            <a:ext cx="1527393" cy="400110"/>
          </a:xfrm>
          <a:prstGeom prst="rect">
            <a:avLst/>
          </a:prstGeom>
          <a:noFill/>
        </p:spPr>
        <p:txBody>
          <a:bodyPr wrap="square" rtlCol="0">
            <a:spAutoFit/>
          </a:bodyPr>
          <a:lstStyle/>
          <a:p>
            <a:pPr algn="ctr"/>
            <a:r>
              <a:rPr lang="en-US" sz="2000" dirty="0" err="1" smtClean="0">
                <a:latin typeface="NikoshBAN" panose="02000000000000000000" pitchFamily="2" charset="0"/>
                <a:cs typeface="NikoshBAN" panose="02000000000000000000" pitchFamily="2" charset="0"/>
              </a:rPr>
              <a:t>লেফ্‌ট</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বাটন</a:t>
            </a:r>
            <a:r>
              <a:rPr lang="en-US" sz="2000" dirty="0" smtClean="0">
                <a:latin typeface="NikoshBAN" panose="02000000000000000000" pitchFamily="2" charset="0"/>
                <a:cs typeface="NikoshBAN" panose="02000000000000000000" pitchFamily="2" charset="0"/>
              </a:rPr>
              <a:t> </a:t>
            </a:r>
          </a:p>
        </p:txBody>
      </p:sp>
      <p:sp>
        <p:nvSpPr>
          <p:cNvPr id="9" name="TextBox 8"/>
          <p:cNvSpPr txBox="1"/>
          <p:nvPr/>
        </p:nvSpPr>
        <p:spPr>
          <a:xfrm>
            <a:off x="3510902" y="2113925"/>
            <a:ext cx="1527393" cy="400110"/>
          </a:xfrm>
          <a:prstGeom prst="rect">
            <a:avLst/>
          </a:prstGeom>
          <a:noFill/>
        </p:spPr>
        <p:txBody>
          <a:bodyPr wrap="square" rtlCol="0">
            <a:spAutoFit/>
          </a:bodyPr>
          <a:lstStyle/>
          <a:p>
            <a:pPr algn="ctr"/>
            <a:r>
              <a:rPr lang="bn-IN" sz="2000" dirty="0" smtClean="0">
                <a:latin typeface="NikoshBAN" panose="02000000000000000000" pitchFamily="2" charset="0"/>
                <a:cs typeface="NikoshBAN" panose="02000000000000000000" pitchFamily="2" charset="0"/>
              </a:rPr>
              <a:t>স্ক্রল</a:t>
            </a:r>
            <a:r>
              <a:rPr lang="en-US" sz="2000" dirty="0" smtClean="0">
                <a:latin typeface="NikoshBAN" panose="02000000000000000000" pitchFamily="2" charset="0"/>
                <a:cs typeface="NikoshBAN" panose="02000000000000000000" pitchFamily="2" charset="0"/>
              </a:rPr>
              <a:t> </a:t>
            </a:r>
            <a:r>
              <a:rPr lang="en-US" sz="2000" dirty="0" err="1" smtClean="0">
                <a:latin typeface="NikoshBAN" panose="02000000000000000000" pitchFamily="2" charset="0"/>
                <a:cs typeface="NikoshBAN" panose="02000000000000000000" pitchFamily="2" charset="0"/>
              </a:rPr>
              <a:t>বাটন</a:t>
            </a:r>
            <a:r>
              <a:rPr lang="en-US" sz="2000" dirty="0" smtClean="0">
                <a:latin typeface="NikoshBAN" panose="02000000000000000000" pitchFamily="2" charset="0"/>
                <a:cs typeface="NikoshBAN" panose="02000000000000000000" pitchFamily="2" charset="0"/>
              </a:rPr>
              <a:t> </a:t>
            </a:r>
          </a:p>
        </p:txBody>
      </p:sp>
      <p:cxnSp>
        <p:nvCxnSpPr>
          <p:cNvPr id="11" name="Straight Arrow Connector 10"/>
          <p:cNvCxnSpPr/>
          <p:nvPr/>
        </p:nvCxnSpPr>
        <p:spPr>
          <a:xfrm flipH="1">
            <a:off x="4514670" y="2709939"/>
            <a:ext cx="992657" cy="699851"/>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4247302" y="2486739"/>
            <a:ext cx="1" cy="968862"/>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905020" y="2904662"/>
            <a:ext cx="1041125" cy="707255"/>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25583" y="6524836"/>
            <a:ext cx="2486486" cy="369332"/>
          </a:xfrm>
          <a:prstGeom prst="rect">
            <a:avLst/>
          </a:prstGeom>
          <a:solidFill>
            <a:srgbClr val="0070C0"/>
          </a:solidFill>
        </p:spPr>
        <p:txBody>
          <a:bodyPr wrap="square" rtlCol="0">
            <a:spAutoFit/>
          </a:bodyPr>
          <a:lstStyle/>
          <a:p>
            <a:endParaRPr lang="en-US" dirty="0"/>
          </a:p>
        </p:txBody>
      </p:sp>
    </p:spTree>
    <p:extLst>
      <p:ext uri="{BB962C8B-B14F-4D97-AF65-F5344CB8AC3E}">
        <p14:creationId xmlns="" xmlns:p14="http://schemas.microsoft.com/office/powerpoint/2010/main" val="121155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par>
                          <p:cTn id="38" fill="hold">
                            <p:stCondLst>
                              <p:cond delay="500"/>
                            </p:stCondLst>
                            <p:childTnLst>
                              <p:par>
                                <p:cTn id="39" presetID="2" presetClass="entr" presetSubtype="4"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ppt_x"/>
                                          </p:val>
                                        </p:tav>
                                        <p:tav tm="100000">
                                          <p:val>
                                            <p:strVal val="#ppt_x"/>
                                          </p:val>
                                        </p:tav>
                                      </p:tavLst>
                                    </p:anim>
                                    <p:anim calcmode="lin" valueType="num">
                                      <p:cBhvr additive="base">
                                        <p:cTn id="5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ppt_x"/>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TotalTime>
  <Words>2368</Words>
  <Application>Microsoft Office PowerPoint</Application>
  <PresentationFormat>On-screen Show (4:3)</PresentationFormat>
  <Paragraphs>160</Paragraphs>
  <Slides>40</Slides>
  <Notes>5</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Office Theme</vt:lpstr>
      <vt:lpstr>Custom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MOSHA</cp:lastModifiedBy>
  <cp:revision>49</cp:revision>
  <dcterms:created xsi:type="dcterms:W3CDTF">2016-03-08T14:39:18Z</dcterms:created>
  <dcterms:modified xsi:type="dcterms:W3CDTF">2016-12-25T05:07:57Z</dcterms:modified>
</cp:coreProperties>
</file>